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58"/>
  </p:notesMasterIdLst>
  <p:sldIdLst>
    <p:sldId id="256" r:id="rId2"/>
    <p:sldId id="330" r:id="rId3"/>
    <p:sldId id="331" r:id="rId4"/>
    <p:sldId id="285" r:id="rId5"/>
    <p:sldId id="286" r:id="rId6"/>
    <p:sldId id="287" r:id="rId7"/>
    <p:sldId id="300" r:id="rId8"/>
    <p:sldId id="265" r:id="rId9"/>
    <p:sldId id="262" r:id="rId10"/>
    <p:sldId id="264" r:id="rId11"/>
    <p:sldId id="268" r:id="rId12"/>
    <p:sldId id="314" r:id="rId13"/>
    <p:sldId id="315" r:id="rId14"/>
    <p:sldId id="316" r:id="rId15"/>
    <p:sldId id="269" r:id="rId16"/>
    <p:sldId id="266" r:id="rId17"/>
    <p:sldId id="267" r:id="rId18"/>
    <p:sldId id="299" r:id="rId19"/>
    <p:sldId id="303" r:id="rId20"/>
    <p:sldId id="307" r:id="rId21"/>
    <p:sldId id="301" r:id="rId22"/>
    <p:sldId id="310" r:id="rId23"/>
    <p:sldId id="305" r:id="rId24"/>
    <p:sldId id="312" r:id="rId25"/>
    <p:sldId id="311" r:id="rId26"/>
    <p:sldId id="306" r:id="rId27"/>
    <p:sldId id="304" r:id="rId28"/>
    <p:sldId id="270" r:id="rId29"/>
    <p:sldId id="279" r:id="rId30"/>
    <p:sldId id="280" r:id="rId31"/>
    <p:sldId id="281" r:id="rId32"/>
    <p:sldId id="282" r:id="rId33"/>
    <p:sldId id="288" r:id="rId34"/>
    <p:sldId id="289" r:id="rId35"/>
    <p:sldId id="290" r:id="rId36"/>
    <p:sldId id="327" r:id="rId37"/>
    <p:sldId id="284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18" r:id="rId47"/>
    <p:sldId id="319" r:id="rId48"/>
    <p:sldId id="320" r:id="rId49"/>
    <p:sldId id="321" r:id="rId50"/>
    <p:sldId id="323" r:id="rId51"/>
    <p:sldId id="329" r:id="rId52"/>
    <p:sldId id="325" r:id="rId53"/>
    <p:sldId id="322" r:id="rId54"/>
    <p:sldId id="326" r:id="rId55"/>
    <p:sldId id="328" r:id="rId56"/>
    <p:sldId id="30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94660"/>
  </p:normalViewPr>
  <p:slideViewPr>
    <p:cSldViewPr>
      <p:cViewPr varScale="1">
        <p:scale>
          <a:sx n="107" d="100"/>
          <a:sy n="107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cou225\Desktop\THC%20database%20workings\ongoing%20THC%20graph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cou225\Desktop\THC%20database%20workings\ongoing%20THC%20graph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cou225\Desktop\THC%20database%20workings\ongoing%20THC%20graph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cou225\Local%20Settings\Temporary%20Internet%20Files\Content.Outlook\LCS6QSH0\THC_working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cou225\Local%20Settings\Temporary%20Internet%20Files\Content.Outlook\LCS6QSH0\THC_working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cou225\Local%20Settings\Temporary%20Internet%20Files\Content.Outlook\LCS6QSH0\THC_workings%20(2)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000099"/>
            </a:solidFill>
          </c:spPr>
          <c:cat>
            <c:strRef>
              <c:f>Age!$A$22:$A$27</c:f>
              <c:strCache>
                <c:ptCount val="6"/>
                <c:pt idx="0">
                  <c:v>&lt; 21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&gt; 60</c:v>
                </c:pt>
              </c:strCache>
            </c:strRef>
          </c:cat>
          <c:val>
            <c:numRef>
              <c:f>Age!$B$22:$B$27</c:f>
              <c:numCache>
                <c:formatCode>0.0%</c:formatCode>
                <c:ptCount val="6"/>
                <c:pt idx="0">
                  <c:v>0.26400000000000001</c:v>
                </c:pt>
                <c:pt idx="1">
                  <c:v>0.37900000000000228</c:v>
                </c:pt>
                <c:pt idx="2">
                  <c:v>0.14900000000000024</c:v>
                </c:pt>
                <c:pt idx="3">
                  <c:v>0.11300000000000028</c:v>
                </c:pt>
                <c:pt idx="4">
                  <c:v>7.4000000000000524E-2</c:v>
                </c:pt>
                <c:pt idx="5">
                  <c:v>2.1000000000000171E-2</c:v>
                </c:pt>
              </c:numCache>
            </c:numRef>
          </c:val>
        </c:ser>
        <c:axId val="130735488"/>
        <c:axId val="130861312"/>
      </c:barChart>
      <c:catAx>
        <c:axId val="13073548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>
                <a:latin typeface="Calibri" pitchFamily="34" charset="0"/>
              </a:defRPr>
            </a:pPr>
            <a:endParaRPr lang="en-US"/>
          </a:p>
        </c:txPr>
        <c:crossAx val="130861312"/>
        <c:crosses val="autoZero"/>
        <c:auto val="1"/>
        <c:lblAlgn val="ctr"/>
        <c:lblOffset val="100"/>
      </c:catAx>
      <c:valAx>
        <c:axId val="130861312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2000" baseline="0">
                <a:latin typeface="Calibri" pitchFamily="34" charset="0"/>
              </a:defRPr>
            </a:pPr>
            <a:endParaRPr lang="en-US"/>
          </a:p>
        </c:txPr>
        <c:crossAx val="130735488"/>
        <c:crosses val="autoZero"/>
        <c:crossBetween val="between"/>
      </c:valAx>
    </c:plotArea>
    <c:plotVisOnly val="1"/>
  </c:chart>
  <c:txPr>
    <a:bodyPr/>
    <a:lstStyle/>
    <a:p>
      <a:pPr>
        <a:defRPr sz="1600" b="1" i="0" baseline="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Calibri" pitchFamily="34" charset="0"/>
              </a:defRPr>
            </a:pPr>
            <a:r>
              <a:rPr lang="en-US" sz="2000" dirty="0" smtClean="0">
                <a:latin typeface="Calibri" pitchFamily="34" charset="0"/>
              </a:rPr>
              <a:t>THC-related </a:t>
            </a:r>
            <a:r>
              <a:rPr lang="en-US" sz="2000" dirty="0">
                <a:latin typeface="Calibri" pitchFamily="34" charset="0"/>
              </a:rPr>
              <a:t>driving cases (%)</a:t>
            </a:r>
          </a:p>
        </c:rich>
      </c:tx>
      <c:layout>
        <c:manualLayout>
          <c:xMode val="edge"/>
          <c:yMode val="edge"/>
          <c:x val="0.19529333481202343"/>
          <c:y val="2.9411764705882353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Sheet1!$B$23</c:f>
              <c:strCache>
                <c:ptCount val="1"/>
                <c:pt idx="0">
                  <c:v>Marijuana-related driving cases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Sheet1!$A$24:$A$28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Sheet1!$B$24:$B$28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Sheet1!$C$23</c:f>
              <c:strCache>
                <c:ptCount val="1"/>
              </c:strCache>
            </c:strRef>
          </c:tx>
          <c:spPr>
            <a:ln w="63500">
              <a:solidFill>
                <a:srgbClr val="000099"/>
              </a:solidFill>
              <a:prstDash val="solid"/>
            </a:ln>
          </c:spPr>
          <c:marker>
            <c:symbol val="diamond"/>
            <c:size val="16"/>
            <c:spPr>
              <a:solidFill>
                <a:srgbClr val="000099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Sheet1!$A$24:$A$28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Sheet1!$C$24:$C$28</c:f>
              <c:numCache>
                <c:formatCode>0.0%</c:formatCode>
                <c:ptCount val="5"/>
                <c:pt idx="0">
                  <c:v>0.18200000000000024</c:v>
                </c:pt>
                <c:pt idx="1">
                  <c:v>0.19400000000000001</c:v>
                </c:pt>
                <c:pt idx="2">
                  <c:v>0.20200000000000001</c:v>
                </c:pt>
                <c:pt idx="3">
                  <c:v>0.18600000000000044</c:v>
                </c:pt>
                <c:pt idx="4">
                  <c:v>0.25</c:v>
                </c:pt>
              </c:numCache>
            </c:numRef>
          </c:val>
        </c:ser>
        <c:marker val="1"/>
        <c:axId val="131461120"/>
        <c:axId val="131463808"/>
      </c:lineChart>
      <c:catAx>
        <c:axId val="131461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>
                <a:latin typeface="Calibri" pitchFamily="34" charset="0"/>
              </a:defRPr>
            </a:pPr>
            <a:endParaRPr lang="en-US"/>
          </a:p>
        </c:txPr>
        <c:crossAx val="131463808"/>
        <c:crosses val="autoZero"/>
        <c:auto val="1"/>
        <c:lblAlgn val="ctr"/>
        <c:lblOffset val="100"/>
      </c:catAx>
      <c:valAx>
        <c:axId val="131463808"/>
        <c:scaling>
          <c:orientation val="minMax"/>
          <c:max val="0.30000000000000032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800" b="1" i="0" normalizeH="0" baseline="0">
                <a:latin typeface="Calibri" pitchFamily="34" charset="0"/>
              </a:defRPr>
            </a:pPr>
            <a:endParaRPr lang="en-US"/>
          </a:p>
        </c:txPr>
        <c:crossAx val="131461120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Calibri" pitchFamily="34" charset="0"/>
              </a:defRPr>
            </a:pPr>
            <a:r>
              <a:rPr lang="en-US" sz="2000">
                <a:latin typeface="Calibri" pitchFamily="34" charset="0"/>
              </a:rPr>
              <a:t>Marijuana-related driving cases (%)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Sheet1!$B$23</c:f>
              <c:strCache>
                <c:ptCount val="1"/>
                <c:pt idx="0">
                  <c:v>Marijuana-related driving cases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diamond"/>
            <c:size val="1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Sheet1!$A$24:$A$28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Sheet1!$B$24:$B$28</c:f>
              <c:numCache>
                <c:formatCode>0.0%</c:formatCode>
                <c:ptCount val="5"/>
                <c:pt idx="0">
                  <c:v>0.26400000000000001</c:v>
                </c:pt>
                <c:pt idx="1">
                  <c:v>0.28200000000000008</c:v>
                </c:pt>
                <c:pt idx="2">
                  <c:v>0.28400000000000031</c:v>
                </c:pt>
                <c:pt idx="3">
                  <c:v>0.28600000000000031</c:v>
                </c:pt>
                <c:pt idx="4">
                  <c:v>0.4</c:v>
                </c:pt>
              </c:numCache>
            </c:numRef>
          </c:val>
        </c:ser>
        <c:marker val="1"/>
        <c:axId val="131503232"/>
        <c:axId val="112177536"/>
      </c:lineChart>
      <c:catAx>
        <c:axId val="131503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>
                <a:latin typeface="Calibri" pitchFamily="34" charset="0"/>
              </a:defRPr>
            </a:pPr>
            <a:endParaRPr lang="en-US"/>
          </a:p>
        </c:txPr>
        <c:crossAx val="112177536"/>
        <c:crosses val="autoZero"/>
        <c:auto val="1"/>
        <c:lblAlgn val="ctr"/>
        <c:lblOffset val="100"/>
      </c:catAx>
      <c:valAx>
        <c:axId val="112177536"/>
        <c:scaling>
          <c:orientation val="minMax"/>
          <c:min val="0.1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800" b="1" i="0" baseline="0">
                <a:latin typeface="Calibri" pitchFamily="34" charset="0"/>
              </a:defRPr>
            </a:pPr>
            <a:endParaRPr lang="en-US"/>
          </a:p>
        </c:txPr>
        <c:crossAx val="131503232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Drugs!$L$1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cat>
            <c:numRef>
              <c:f>Drugs!$K$2:$K$7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Drugs!$L$2:$L$7</c:f>
              <c:numCache>
                <c:formatCode>General</c:formatCode>
                <c:ptCount val="6"/>
                <c:pt idx="0">
                  <c:v>48</c:v>
                </c:pt>
                <c:pt idx="1">
                  <c:v>29</c:v>
                </c:pt>
                <c:pt idx="2">
                  <c:v>11</c:v>
                </c:pt>
                <c:pt idx="3">
                  <c:v>7.7</c:v>
                </c:pt>
                <c:pt idx="4">
                  <c:v>2.4</c:v>
                </c:pt>
                <c:pt idx="5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Drugs!$M$1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cat>
            <c:numRef>
              <c:f>Drugs!$K$2:$K$7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Drugs!$M$2:$M$7</c:f>
              <c:numCache>
                <c:formatCode>General</c:formatCode>
                <c:ptCount val="6"/>
                <c:pt idx="0">
                  <c:v>46</c:v>
                </c:pt>
                <c:pt idx="1">
                  <c:v>33</c:v>
                </c:pt>
                <c:pt idx="2">
                  <c:v>11</c:v>
                </c:pt>
                <c:pt idx="3">
                  <c:v>5.8</c:v>
                </c:pt>
                <c:pt idx="4">
                  <c:v>2.2000000000000002</c:v>
                </c:pt>
                <c:pt idx="5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Drugs!$N$1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ysClr val="windowText" lastClr="000000"/>
            </a:solidFill>
          </c:spPr>
          <c:cat>
            <c:numRef>
              <c:f>Drugs!$K$2:$K$7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Drugs!$N$2:$N$7</c:f>
              <c:numCache>
                <c:formatCode>General</c:formatCode>
                <c:ptCount val="6"/>
                <c:pt idx="0">
                  <c:v>50</c:v>
                </c:pt>
                <c:pt idx="1">
                  <c:v>32</c:v>
                </c:pt>
                <c:pt idx="2">
                  <c:v>9.8000000000000007</c:v>
                </c:pt>
                <c:pt idx="3">
                  <c:v>5.5</c:v>
                </c:pt>
                <c:pt idx="4">
                  <c:v>2.2000000000000002</c:v>
                </c:pt>
                <c:pt idx="5">
                  <c:v>0.68</c:v>
                </c:pt>
              </c:numCache>
            </c:numRef>
          </c:val>
        </c:ser>
        <c:ser>
          <c:idx val="3"/>
          <c:order val="3"/>
          <c:tx>
            <c:strRef>
              <c:f>Drugs!$O$1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cat>
            <c:numRef>
              <c:f>Drugs!$K$2:$K$7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Drugs!$O$2:$O$7</c:f>
              <c:numCache>
                <c:formatCode>General</c:formatCode>
                <c:ptCount val="6"/>
                <c:pt idx="0">
                  <c:v>49</c:v>
                </c:pt>
                <c:pt idx="1">
                  <c:v>34</c:v>
                </c:pt>
                <c:pt idx="2">
                  <c:v>9</c:v>
                </c:pt>
                <c:pt idx="3">
                  <c:v>5.3</c:v>
                </c:pt>
                <c:pt idx="4">
                  <c:v>1.4</c:v>
                </c:pt>
                <c:pt idx="5">
                  <c:v>0.73000000000000065</c:v>
                </c:pt>
              </c:numCache>
            </c:numRef>
          </c:val>
        </c:ser>
        <c:ser>
          <c:idx val="4"/>
          <c:order val="4"/>
          <c:tx>
            <c:strRef>
              <c:f>Drugs!$P$1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ysClr val="windowText" lastClr="000000"/>
              </a:solidFill>
            </a:ln>
          </c:spPr>
          <c:cat>
            <c:numRef>
              <c:f>Drugs!$K$2:$K$7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Drugs!$P$2:$P$7</c:f>
              <c:numCache>
                <c:formatCode>General</c:formatCode>
                <c:ptCount val="6"/>
                <c:pt idx="0">
                  <c:v>40</c:v>
                </c:pt>
                <c:pt idx="1">
                  <c:v>42</c:v>
                </c:pt>
                <c:pt idx="2">
                  <c:v>11</c:v>
                </c:pt>
                <c:pt idx="3">
                  <c:v>4.9000000000000004</c:v>
                </c:pt>
                <c:pt idx="4">
                  <c:v>1.4</c:v>
                </c:pt>
                <c:pt idx="5">
                  <c:v>0.14000000000000001</c:v>
                </c:pt>
              </c:numCache>
            </c:numRef>
          </c:val>
        </c:ser>
        <c:axId val="128069632"/>
        <c:axId val="128071552"/>
      </c:barChart>
      <c:catAx>
        <c:axId val="128069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US" sz="1800" dirty="0">
                    <a:latin typeface="Calibri" pitchFamily="34" charset="0"/>
                  </a:rPr>
                  <a:t>Number</a:t>
                </a:r>
                <a:r>
                  <a:rPr lang="en-US" sz="1800" baseline="0" dirty="0">
                    <a:latin typeface="Calibri" pitchFamily="34" charset="0"/>
                  </a:rPr>
                  <a:t> of other drugs present </a:t>
                </a:r>
                <a:r>
                  <a:rPr lang="en-US" sz="1800" baseline="0" dirty="0" smtClean="0">
                    <a:latin typeface="Calibri" pitchFamily="34" charset="0"/>
                  </a:rPr>
                  <a:t> (</a:t>
                </a:r>
                <a:r>
                  <a:rPr lang="en-US" sz="1800" baseline="0" dirty="0">
                    <a:latin typeface="Calibri" pitchFamily="34" charset="0"/>
                  </a:rPr>
                  <a:t>including alcohol)</a:t>
                </a:r>
                <a:endParaRPr lang="en-US" sz="18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20645528683914618"/>
              <c:y val="0.877083177102862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 b="1">
                <a:latin typeface="Calibri" pitchFamily="34" charset="0"/>
              </a:defRPr>
            </a:pPr>
            <a:endParaRPr lang="en-US"/>
          </a:p>
        </c:txPr>
        <c:crossAx val="128071552"/>
        <c:crosses val="autoZero"/>
        <c:auto val="1"/>
        <c:lblAlgn val="ctr"/>
        <c:lblOffset val="100"/>
      </c:catAx>
      <c:valAx>
        <c:axId val="128071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US" sz="1800" dirty="0" smtClean="0">
                    <a:latin typeface="Calibri" pitchFamily="34" charset="0"/>
                  </a:rPr>
                  <a:t>% </a:t>
                </a:r>
                <a:r>
                  <a:rPr lang="en-US" sz="1800" baseline="0" dirty="0" smtClean="0">
                    <a:latin typeface="Calibri" pitchFamily="34" charset="0"/>
                  </a:rPr>
                  <a:t> of  Marijuana  cases</a:t>
                </a:r>
                <a:endParaRPr lang="en-US" sz="18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5.5555175168321364E-3"/>
              <c:y val="5.537908613696015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2806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08518466441679"/>
          <c:y val="4.7161476974469096E-2"/>
          <c:w val="0.10861841488563929"/>
          <c:h val="0.60120347172512534"/>
        </c:manualLayout>
      </c:layout>
      <c:txPr>
        <a:bodyPr/>
        <a:lstStyle/>
        <a:p>
          <a:pPr>
            <a:defRPr sz="1800" b="1">
              <a:latin typeface="Calibri" pitchFamily="34" charset="0"/>
            </a:defRPr>
          </a:pPr>
          <a:endParaRPr lang="en-US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Alcohol!$I$3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cat>
            <c:strRef>
              <c:f>Alcohol!$H$4:$H$10</c:f>
              <c:strCache>
                <c:ptCount val="7"/>
                <c:pt idx="0">
                  <c:v>0.01-0.05</c:v>
                </c:pt>
                <c:pt idx="1">
                  <c:v>0.06-0.10</c:v>
                </c:pt>
                <c:pt idx="2">
                  <c:v>0.11-0.15</c:v>
                </c:pt>
                <c:pt idx="3">
                  <c:v>0.16-0.20</c:v>
                </c:pt>
                <c:pt idx="4">
                  <c:v>0.21-0.25</c:v>
                </c:pt>
                <c:pt idx="5">
                  <c:v>0.26-0.30</c:v>
                </c:pt>
                <c:pt idx="6">
                  <c:v>&gt;0.30</c:v>
                </c:pt>
              </c:strCache>
            </c:strRef>
          </c:cat>
          <c:val>
            <c:numRef>
              <c:f>Alcohol!$I$4:$I$10</c:f>
              <c:numCache>
                <c:formatCode>General</c:formatCode>
                <c:ptCount val="7"/>
                <c:pt idx="0">
                  <c:v>8</c:v>
                </c:pt>
                <c:pt idx="1">
                  <c:v>5.8</c:v>
                </c:pt>
                <c:pt idx="2">
                  <c:v>2.2999999999999998</c:v>
                </c:pt>
                <c:pt idx="3">
                  <c:v>1.7</c:v>
                </c:pt>
                <c:pt idx="4">
                  <c:v>1</c:v>
                </c:pt>
                <c:pt idx="5">
                  <c:v>0.16</c:v>
                </c:pt>
                <c:pt idx="6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Alcohol!$J$3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cat>
            <c:strRef>
              <c:f>Alcohol!$H$4:$H$10</c:f>
              <c:strCache>
                <c:ptCount val="7"/>
                <c:pt idx="0">
                  <c:v>0.01-0.05</c:v>
                </c:pt>
                <c:pt idx="1">
                  <c:v>0.06-0.10</c:v>
                </c:pt>
                <c:pt idx="2">
                  <c:v>0.11-0.15</c:v>
                </c:pt>
                <c:pt idx="3">
                  <c:v>0.16-0.20</c:v>
                </c:pt>
                <c:pt idx="4">
                  <c:v>0.21-0.25</c:v>
                </c:pt>
                <c:pt idx="5">
                  <c:v>0.26-0.30</c:v>
                </c:pt>
                <c:pt idx="6">
                  <c:v>&gt;0.30</c:v>
                </c:pt>
              </c:strCache>
            </c:strRef>
          </c:cat>
          <c:val>
            <c:numRef>
              <c:f>Alcohol!$J$4:$J$10</c:f>
              <c:numCache>
                <c:formatCode>General</c:formatCode>
                <c:ptCount val="7"/>
                <c:pt idx="0">
                  <c:v>9.3000000000000007</c:v>
                </c:pt>
                <c:pt idx="1">
                  <c:v>4.7</c:v>
                </c:pt>
                <c:pt idx="2">
                  <c:v>1.9000000000000001</c:v>
                </c:pt>
                <c:pt idx="3">
                  <c:v>1.6</c:v>
                </c:pt>
                <c:pt idx="4">
                  <c:v>0.56999999999999995</c:v>
                </c:pt>
                <c:pt idx="5">
                  <c:v>0.14000000000000001</c:v>
                </c:pt>
                <c:pt idx="6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Alcohol!$K$3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ysClr val="windowText" lastClr="000000"/>
            </a:solidFill>
          </c:spPr>
          <c:cat>
            <c:strRef>
              <c:f>Alcohol!$H$4:$H$10</c:f>
              <c:strCache>
                <c:ptCount val="7"/>
                <c:pt idx="0">
                  <c:v>0.01-0.05</c:v>
                </c:pt>
                <c:pt idx="1">
                  <c:v>0.06-0.10</c:v>
                </c:pt>
                <c:pt idx="2">
                  <c:v>0.11-0.15</c:v>
                </c:pt>
                <c:pt idx="3">
                  <c:v>0.16-0.20</c:v>
                </c:pt>
                <c:pt idx="4">
                  <c:v>0.21-0.25</c:v>
                </c:pt>
                <c:pt idx="5">
                  <c:v>0.26-0.30</c:v>
                </c:pt>
                <c:pt idx="6">
                  <c:v>&gt;0.30</c:v>
                </c:pt>
              </c:strCache>
            </c:strRef>
          </c:cat>
          <c:val>
            <c:numRef>
              <c:f>Alcohol!$K$4:$K$10</c:f>
              <c:numCache>
                <c:formatCode>General</c:formatCode>
                <c:ptCount val="7"/>
                <c:pt idx="0">
                  <c:v>8.2000000000000011</c:v>
                </c:pt>
                <c:pt idx="1">
                  <c:v>6.1</c:v>
                </c:pt>
                <c:pt idx="2">
                  <c:v>1.3</c:v>
                </c:pt>
                <c:pt idx="3">
                  <c:v>0.89</c:v>
                </c:pt>
                <c:pt idx="4">
                  <c:v>0.82000000000000062</c:v>
                </c:pt>
                <c:pt idx="5">
                  <c:v>0.6200000000000041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Alcohol!$L$3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cat>
            <c:strRef>
              <c:f>Alcohol!$H$4:$H$10</c:f>
              <c:strCache>
                <c:ptCount val="7"/>
                <c:pt idx="0">
                  <c:v>0.01-0.05</c:v>
                </c:pt>
                <c:pt idx="1">
                  <c:v>0.06-0.10</c:v>
                </c:pt>
                <c:pt idx="2">
                  <c:v>0.11-0.15</c:v>
                </c:pt>
                <c:pt idx="3">
                  <c:v>0.16-0.20</c:v>
                </c:pt>
                <c:pt idx="4">
                  <c:v>0.21-0.25</c:v>
                </c:pt>
                <c:pt idx="5">
                  <c:v>0.26-0.30</c:v>
                </c:pt>
                <c:pt idx="6">
                  <c:v>&gt;0.30</c:v>
                </c:pt>
              </c:strCache>
            </c:strRef>
          </c:cat>
          <c:val>
            <c:numRef>
              <c:f>Alcohol!$L$4:$L$10</c:f>
              <c:numCache>
                <c:formatCode>General</c:formatCode>
                <c:ptCount val="7"/>
                <c:pt idx="0">
                  <c:v>7.8</c:v>
                </c:pt>
                <c:pt idx="1">
                  <c:v>6.1</c:v>
                </c:pt>
                <c:pt idx="2">
                  <c:v>2.2000000000000002</c:v>
                </c:pt>
                <c:pt idx="3">
                  <c:v>2</c:v>
                </c:pt>
                <c:pt idx="4">
                  <c:v>0.79</c:v>
                </c:pt>
                <c:pt idx="5">
                  <c:v>0</c:v>
                </c:pt>
                <c:pt idx="6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Alcohol!$M$3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ysClr val="windowText" lastClr="000000"/>
              </a:solidFill>
            </a:ln>
          </c:spPr>
          <c:cat>
            <c:strRef>
              <c:f>Alcohol!$H$4:$H$10</c:f>
              <c:strCache>
                <c:ptCount val="7"/>
                <c:pt idx="0">
                  <c:v>0.01-0.05</c:v>
                </c:pt>
                <c:pt idx="1">
                  <c:v>0.06-0.10</c:v>
                </c:pt>
                <c:pt idx="2">
                  <c:v>0.11-0.15</c:v>
                </c:pt>
                <c:pt idx="3">
                  <c:v>0.16-0.20</c:v>
                </c:pt>
                <c:pt idx="4">
                  <c:v>0.21-0.25</c:v>
                </c:pt>
                <c:pt idx="5">
                  <c:v>0.26-0.30</c:v>
                </c:pt>
                <c:pt idx="6">
                  <c:v>&gt;0.30</c:v>
                </c:pt>
              </c:strCache>
            </c:strRef>
          </c:cat>
          <c:val>
            <c:numRef>
              <c:f>Alcohol!$M$4:$M$10</c:f>
              <c:numCache>
                <c:formatCode>General</c:formatCode>
                <c:ptCount val="7"/>
                <c:pt idx="0">
                  <c:v>5.9</c:v>
                </c:pt>
                <c:pt idx="1">
                  <c:v>6.4</c:v>
                </c:pt>
                <c:pt idx="2">
                  <c:v>8.4</c:v>
                </c:pt>
                <c:pt idx="3">
                  <c:v>7.7</c:v>
                </c:pt>
                <c:pt idx="4">
                  <c:v>4</c:v>
                </c:pt>
                <c:pt idx="5">
                  <c:v>1.5</c:v>
                </c:pt>
                <c:pt idx="6">
                  <c:v>0.55000000000000004</c:v>
                </c:pt>
              </c:numCache>
            </c:numRef>
          </c:val>
        </c:ser>
        <c:axId val="128353792"/>
        <c:axId val="128355712"/>
      </c:barChart>
      <c:catAx>
        <c:axId val="128353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US" sz="1800">
                    <a:latin typeface="Calibri" pitchFamily="34" charset="0"/>
                  </a:rPr>
                  <a:t>Alcohol concentration g/100 mL</a:t>
                </a:r>
              </a:p>
            </c:rich>
          </c:tx>
          <c:layout>
            <c:manualLayout>
              <c:xMode val="edge"/>
              <c:yMode val="edge"/>
              <c:x val="0.32129548026680188"/>
              <c:y val="0.89244777996500357"/>
            </c:manualLayout>
          </c:layout>
        </c:title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28355712"/>
        <c:crosses val="autoZero"/>
        <c:auto val="1"/>
        <c:lblAlgn val="ctr"/>
        <c:lblOffset val="100"/>
      </c:catAx>
      <c:valAx>
        <c:axId val="12835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US" sz="1800" dirty="0" smtClean="0">
                    <a:latin typeface="Calibri" pitchFamily="34" charset="0"/>
                  </a:rPr>
                  <a:t>% </a:t>
                </a:r>
                <a:r>
                  <a:rPr lang="en-US" sz="1800" baseline="0" dirty="0" smtClean="0">
                    <a:latin typeface="Calibri" pitchFamily="34" charset="0"/>
                  </a:rPr>
                  <a:t> of  Marijuana  </a:t>
                </a:r>
                <a:r>
                  <a:rPr lang="en-US" sz="1800" baseline="0" dirty="0">
                    <a:latin typeface="Calibri" pitchFamily="34" charset="0"/>
                  </a:rPr>
                  <a:t>cases</a:t>
                </a:r>
              </a:p>
            </c:rich>
          </c:tx>
          <c:layout>
            <c:manualLayout>
              <c:xMode val="edge"/>
              <c:yMode val="edge"/>
              <c:x val="6.1162079510703434E-3"/>
              <c:y val="0.1108388013998242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2835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35319896939458"/>
          <c:y val="6.4803423009624245E-2"/>
          <c:w val="8.5652917238556198E-2"/>
          <c:h val="0.58219870953630759"/>
        </c:manualLayout>
      </c:layout>
      <c:txPr>
        <a:bodyPr/>
        <a:lstStyle/>
        <a:p>
          <a:pPr>
            <a:defRPr sz="1600" b="1">
              <a:latin typeface="Calibri" pitchFamily="34" charset="0"/>
            </a:defRPr>
          </a:pPr>
          <a:endParaRPr lang="en-US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04297344187935"/>
          <c:y val="8.6688423815444143E-2"/>
          <c:w val="0.80006294764001951"/>
          <c:h val="0.77652783533637382"/>
        </c:manualLayout>
      </c:layout>
      <c:barChart>
        <c:barDir val="col"/>
        <c:grouping val="clustered"/>
        <c:ser>
          <c:idx val="0"/>
          <c:order val="0"/>
          <c:tx>
            <c:strRef>
              <c:f>Drugs!$B$1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cat>
            <c:strRef>
              <c:f>Drugs!$A$2:$A$7</c:f>
              <c:strCache>
                <c:ptCount val="6"/>
                <c:pt idx="0">
                  <c:v>Methamph.</c:v>
                </c:pt>
                <c:pt idx="1">
                  <c:v>Alprazolam</c:v>
                </c:pt>
                <c:pt idx="2">
                  <c:v>Oxycodone</c:v>
                </c:pt>
                <c:pt idx="3">
                  <c:v>Diazepam</c:v>
                </c:pt>
                <c:pt idx="4">
                  <c:v>Methadone</c:v>
                </c:pt>
                <c:pt idx="5">
                  <c:v>Morphine</c:v>
                </c:pt>
              </c:strCache>
            </c:strRef>
          </c:cat>
          <c:val>
            <c:numRef>
              <c:f>Drugs!$B$2:$B$7</c:f>
              <c:numCache>
                <c:formatCode>General</c:formatCode>
                <c:ptCount val="6"/>
                <c:pt idx="0">
                  <c:v>9</c:v>
                </c:pt>
                <c:pt idx="1">
                  <c:v>6.8</c:v>
                </c:pt>
                <c:pt idx="2">
                  <c:v>7.3</c:v>
                </c:pt>
                <c:pt idx="3">
                  <c:v>5.9</c:v>
                </c:pt>
                <c:pt idx="4">
                  <c:v>4.7</c:v>
                </c:pt>
                <c:pt idx="5">
                  <c:v>3.9</c:v>
                </c:pt>
              </c:numCache>
            </c:numRef>
          </c:val>
        </c:ser>
        <c:ser>
          <c:idx val="1"/>
          <c:order val="1"/>
          <c:tx>
            <c:strRef>
              <c:f>Drugs!$C$1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cat>
            <c:strRef>
              <c:f>Drugs!$A$2:$A$7</c:f>
              <c:strCache>
                <c:ptCount val="6"/>
                <c:pt idx="0">
                  <c:v>Methamph.</c:v>
                </c:pt>
                <c:pt idx="1">
                  <c:v>Alprazolam</c:v>
                </c:pt>
                <c:pt idx="2">
                  <c:v>Oxycodone</c:v>
                </c:pt>
                <c:pt idx="3">
                  <c:v>Diazepam</c:v>
                </c:pt>
                <c:pt idx="4">
                  <c:v>Methadone</c:v>
                </c:pt>
                <c:pt idx="5">
                  <c:v>Morphine</c:v>
                </c:pt>
              </c:strCache>
            </c:strRef>
          </c:cat>
          <c:val>
            <c:numRef>
              <c:f>Drugs!$C$2:$C$7</c:f>
              <c:numCache>
                <c:formatCode>General</c:formatCode>
                <c:ptCount val="6"/>
                <c:pt idx="0">
                  <c:v>13</c:v>
                </c:pt>
                <c:pt idx="1">
                  <c:v>5.7</c:v>
                </c:pt>
                <c:pt idx="2">
                  <c:v>6.4</c:v>
                </c:pt>
                <c:pt idx="3">
                  <c:v>5</c:v>
                </c:pt>
                <c:pt idx="4">
                  <c:v>4.7</c:v>
                </c:pt>
                <c:pt idx="5">
                  <c:v>3.5</c:v>
                </c:pt>
              </c:numCache>
            </c:numRef>
          </c:val>
        </c:ser>
        <c:ser>
          <c:idx val="2"/>
          <c:order val="2"/>
          <c:tx>
            <c:strRef>
              <c:f>Drugs!$D$1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ysClr val="windowText" lastClr="000000"/>
            </a:solidFill>
          </c:spPr>
          <c:cat>
            <c:strRef>
              <c:f>Drugs!$A$2:$A$7</c:f>
              <c:strCache>
                <c:ptCount val="6"/>
                <c:pt idx="0">
                  <c:v>Methamph.</c:v>
                </c:pt>
                <c:pt idx="1">
                  <c:v>Alprazolam</c:v>
                </c:pt>
                <c:pt idx="2">
                  <c:v>Oxycodone</c:v>
                </c:pt>
                <c:pt idx="3">
                  <c:v>Diazepam</c:v>
                </c:pt>
                <c:pt idx="4">
                  <c:v>Methadone</c:v>
                </c:pt>
                <c:pt idx="5">
                  <c:v>Morphine</c:v>
                </c:pt>
              </c:strCache>
            </c:strRef>
          </c:cat>
          <c:val>
            <c:numRef>
              <c:f>Drugs!$D$2:$D$7</c:f>
              <c:numCache>
                <c:formatCode>General</c:formatCode>
                <c:ptCount val="6"/>
                <c:pt idx="0">
                  <c:v>11</c:v>
                </c:pt>
                <c:pt idx="1">
                  <c:v>6.1</c:v>
                </c:pt>
                <c:pt idx="2">
                  <c:v>4.2</c:v>
                </c:pt>
                <c:pt idx="3">
                  <c:v>4.5</c:v>
                </c:pt>
                <c:pt idx="4">
                  <c:v>4</c:v>
                </c:pt>
                <c:pt idx="5">
                  <c:v>3.7</c:v>
                </c:pt>
              </c:numCache>
            </c:numRef>
          </c:val>
        </c:ser>
        <c:ser>
          <c:idx val="3"/>
          <c:order val="3"/>
          <c:tx>
            <c:strRef>
              <c:f>Drugs!$E$1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cat>
            <c:strRef>
              <c:f>Drugs!$A$2:$A$7</c:f>
              <c:strCache>
                <c:ptCount val="6"/>
                <c:pt idx="0">
                  <c:v>Methamph.</c:v>
                </c:pt>
                <c:pt idx="1">
                  <c:v>Alprazolam</c:v>
                </c:pt>
                <c:pt idx="2">
                  <c:v>Oxycodone</c:v>
                </c:pt>
                <c:pt idx="3">
                  <c:v>Diazepam</c:v>
                </c:pt>
                <c:pt idx="4">
                  <c:v>Methadone</c:v>
                </c:pt>
                <c:pt idx="5">
                  <c:v>Morphine</c:v>
                </c:pt>
              </c:strCache>
            </c:strRef>
          </c:cat>
          <c:val>
            <c:numRef>
              <c:f>Drugs!$E$2:$E$7</c:f>
              <c:numCache>
                <c:formatCode>General</c:formatCode>
                <c:ptCount val="6"/>
                <c:pt idx="0">
                  <c:v>13</c:v>
                </c:pt>
                <c:pt idx="1">
                  <c:v>5.3</c:v>
                </c:pt>
                <c:pt idx="2">
                  <c:v>3.9</c:v>
                </c:pt>
                <c:pt idx="3">
                  <c:v>3.5</c:v>
                </c:pt>
                <c:pt idx="4">
                  <c:v>3.6</c:v>
                </c:pt>
                <c:pt idx="5">
                  <c:v>4.4000000000000004</c:v>
                </c:pt>
              </c:numCache>
            </c:numRef>
          </c:val>
        </c:ser>
        <c:ser>
          <c:idx val="4"/>
          <c:order val="4"/>
          <c:tx>
            <c:strRef>
              <c:f>Drugs!$F$1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ysClr val="windowText" lastClr="000000"/>
              </a:solidFill>
            </a:ln>
          </c:spPr>
          <c:cat>
            <c:strRef>
              <c:f>Drugs!$A$2:$A$7</c:f>
              <c:strCache>
                <c:ptCount val="6"/>
                <c:pt idx="0">
                  <c:v>Methamph.</c:v>
                </c:pt>
                <c:pt idx="1">
                  <c:v>Alprazolam</c:v>
                </c:pt>
                <c:pt idx="2">
                  <c:v>Oxycodone</c:v>
                </c:pt>
                <c:pt idx="3">
                  <c:v>Diazepam</c:v>
                </c:pt>
                <c:pt idx="4">
                  <c:v>Methadone</c:v>
                </c:pt>
                <c:pt idx="5">
                  <c:v>Morphine</c:v>
                </c:pt>
              </c:strCache>
            </c:strRef>
          </c:cat>
          <c:val>
            <c:numRef>
              <c:f>Drugs!$F$2:$F$7</c:f>
              <c:numCache>
                <c:formatCode>General</c:formatCode>
                <c:ptCount val="6"/>
                <c:pt idx="0">
                  <c:v>12</c:v>
                </c:pt>
                <c:pt idx="1">
                  <c:v>5.4</c:v>
                </c:pt>
                <c:pt idx="2">
                  <c:v>4.2</c:v>
                </c:pt>
                <c:pt idx="3">
                  <c:v>2.6</c:v>
                </c:pt>
                <c:pt idx="4">
                  <c:v>2.7</c:v>
                </c:pt>
                <c:pt idx="5">
                  <c:v>4.7</c:v>
                </c:pt>
              </c:numCache>
            </c:numRef>
          </c:val>
        </c:ser>
        <c:axId val="128756736"/>
        <c:axId val="128844544"/>
      </c:barChart>
      <c:catAx>
        <c:axId val="128756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28844544"/>
        <c:crosses val="autoZero"/>
        <c:auto val="1"/>
        <c:lblAlgn val="ctr"/>
        <c:lblOffset val="100"/>
      </c:catAx>
      <c:valAx>
        <c:axId val="128844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Calibri" pitchFamily="34" charset="0"/>
                  </a:defRPr>
                </a:pPr>
                <a:r>
                  <a:rPr lang="en-US" sz="1800" dirty="0" smtClean="0">
                    <a:latin typeface="Calibri" pitchFamily="34" charset="0"/>
                  </a:rPr>
                  <a:t>% </a:t>
                </a:r>
                <a:r>
                  <a:rPr lang="en-US" sz="1800" baseline="0" dirty="0" smtClean="0">
                    <a:latin typeface="Calibri" pitchFamily="34" charset="0"/>
                  </a:rPr>
                  <a:t> of  Marijuana </a:t>
                </a:r>
                <a:r>
                  <a:rPr lang="en-US" sz="1800" baseline="0" dirty="0">
                    <a:latin typeface="Calibri" pitchFamily="34" charset="0"/>
                  </a:rPr>
                  <a:t>cases</a:t>
                </a:r>
                <a:endParaRPr lang="en-US" sz="1800" dirty="0">
                  <a:latin typeface="Calibri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2875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969349170336743"/>
          <c:y val="0.13448853432794591"/>
          <c:w val="7.9120067618666384E-2"/>
          <c:h val="0.55558433485288028"/>
        </c:manualLayout>
      </c:layout>
      <c:txPr>
        <a:bodyPr/>
        <a:lstStyle/>
        <a:p>
          <a:pPr>
            <a:defRPr sz="1600" b="1">
              <a:latin typeface="Calibri" pitchFamily="34" charset="0"/>
            </a:defRPr>
          </a:pPr>
          <a:endParaRPr lang="en-US"/>
        </a:p>
      </c:txPr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2C48A-4F42-40EB-B151-E6C4B64530C3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6B3E-B07D-4E9B-BEF7-9FD094538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rugSafety/ucm334033.htm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30%</a:t>
            </a:r>
            <a:r>
              <a:rPr lang="en-US" baseline="0" dirty="0" smtClean="0"/>
              <a:t> of THC destroyed by </a:t>
            </a:r>
            <a:r>
              <a:rPr lang="en-US" baseline="0" dirty="0" err="1" smtClean="0"/>
              <a:t>pyrolysis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87B6D910-617A-4E70-96A7-74D319E553E0}" type="slidenum">
              <a:rPr lang="en-US" smtClean="0"/>
              <a:pPr defTabSz="881063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BA1C10FC-FB6E-4C39-BE4D-26E74B6B1583}" type="slidenum">
              <a:rPr lang="en-US" smtClean="0"/>
              <a:pPr defTabSz="881063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 Carolina– zero tolerance under 21, excluding</a:t>
            </a:r>
            <a:r>
              <a:rPr lang="en-US" baseline="0" dirty="0" smtClean="0"/>
              <a:t> metabolites; </a:t>
            </a:r>
            <a:r>
              <a:rPr lang="en-US" dirty="0" smtClean="0"/>
              <a:t>and South Dakota – zero tolerance under</a:t>
            </a:r>
            <a:r>
              <a:rPr lang="en-US" baseline="0" dirty="0" smtClean="0"/>
              <a:t> 21, including metabolites</a:t>
            </a:r>
          </a:p>
          <a:p>
            <a:r>
              <a:rPr lang="en-US" baseline="0" dirty="0" smtClean="0"/>
              <a:t>Pennsylvania – administrative rule established 1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mL</a:t>
            </a:r>
            <a:r>
              <a:rPr lang="en-US" baseline="0" dirty="0" smtClean="0"/>
              <a:t> active THC as minimum level that can be admitted as evidence in DUI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60D2F-4817-4502-BE6D-A0F3F5BAE83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FD3AFEF0-EBC2-4A28-B1A6-5C45EAE7B1FE}" type="slidenum">
              <a:rPr lang="en-US" smtClean="0"/>
              <a:pPr defTabSz="881063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AC75FEA0-0367-4034-A199-D87623DA3AD9}" type="slidenum">
              <a:rPr lang="en-US" smtClean="0"/>
              <a:pPr defTabSz="881063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z="1000" dirty="0" smtClean="0">
              <a:latin typeface="+mn-lt"/>
            </a:endParaRPr>
          </a:p>
          <a:p>
            <a:pPr>
              <a:defRPr/>
            </a:pPr>
            <a:endParaRPr lang="en-US" sz="1000" dirty="0" smtClean="0">
              <a:latin typeface="+mn-lt"/>
            </a:endParaRPr>
          </a:p>
          <a:p>
            <a:pPr>
              <a:defRPr/>
            </a:pPr>
            <a:endParaRPr lang="en-US" sz="1000" dirty="0" smtClean="0">
              <a:latin typeface="+mn-lt"/>
            </a:endParaRPr>
          </a:p>
          <a:p>
            <a:pPr>
              <a:defRPr/>
            </a:pPr>
            <a:endParaRPr lang="en-US" sz="1000" dirty="0" smtClean="0">
              <a:latin typeface="+mn-lt"/>
            </a:endParaRPr>
          </a:p>
          <a:p>
            <a:pPr>
              <a:defRPr/>
            </a:pPr>
            <a:endParaRPr lang="en-US" sz="1000" dirty="0" smtClean="0">
              <a:latin typeface="+mn-lt"/>
            </a:endParaRPr>
          </a:p>
          <a:p>
            <a:pPr>
              <a:defRPr/>
            </a:pPr>
            <a:endParaRPr lang="en-US" sz="1000" dirty="0" smtClean="0">
              <a:latin typeface="+mn-lt"/>
            </a:endParaRPr>
          </a:p>
          <a:p>
            <a:pPr>
              <a:defRPr/>
            </a:pPr>
            <a:endParaRPr lang="en-US" sz="1000" dirty="0" smtClean="0">
              <a:latin typeface="+mn-lt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41252FE3-58CA-4251-A3B3-F6DE42C46206}" type="slidenum">
              <a:rPr lang="en-US" smtClean="0"/>
              <a:pPr defTabSz="881063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33F4C88D-1531-4819-AC4D-043FAA0F2490}" type="slidenum">
              <a:rPr lang="en-US" smtClean="0"/>
              <a:pPr defTabSz="881063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05273EA6-415C-4E7E-9E14-4EDBAA55B176}" type="slidenum">
              <a:rPr lang="en-US" smtClean="0"/>
              <a:pPr defTabSz="881063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FED604C6-C262-43BB-8952-5D4DD8E756D5}" type="slidenum">
              <a:rPr lang="en-US" smtClean="0"/>
              <a:pPr defTabSz="881063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018B4D42-359B-47AD-83B8-4D1BDA6EFEEE}" type="slidenum">
              <a:rPr lang="en-US" smtClean="0"/>
              <a:pPr defTabSz="881063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Mood change</a:t>
            </a:r>
            <a:r>
              <a:rPr lang="en-US" baseline="0" dirty="0" smtClean="0"/>
              <a:t> – panic or paranoid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E48572A9-A4F8-4AB5-938C-E48E7328A6E0}" type="slidenum">
              <a:rPr lang="en-US" smtClean="0"/>
              <a:pPr defTabSz="881063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2007 – patent</a:t>
            </a:r>
            <a:r>
              <a:rPr lang="en-US" baseline="0" dirty="0" smtClean="0"/>
              <a:t> expired, sold by 13 different companies</a:t>
            </a:r>
          </a:p>
          <a:p>
            <a:r>
              <a:rPr lang="en-US" dirty="0" smtClean="0"/>
              <a:t>FDA is also warning that patients who take the sleep medication </a:t>
            </a:r>
            <a:r>
              <a:rPr lang="en-US" dirty="0" err="1" smtClean="0"/>
              <a:t>zolpidem</a:t>
            </a:r>
            <a:r>
              <a:rPr lang="en-US" dirty="0" smtClean="0"/>
              <a:t> extended-release (</a:t>
            </a:r>
            <a:r>
              <a:rPr lang="en-US" dirty="0" err="1" smtClean="0"/>
              <a:t>Ambien</a:t>
            </a:r>
            <a:r>
              <a:rPr lang="en-US" dirty="0" smtClean="0"/>
              <a:t> CR)―either 6.25 mg or 12.5 mg―should not drive or engage in other activities that require complete mental alertness the day after taking the drug because </a:t>
            </a:r>
            <a:r>
              <a:rPr lang="en-US" dirty="0" err="1" smtClean="0"/>
              <a:t>zolpidem</a:t>
            </a:r>
            <a:r>
              <a:rPr lang="en-US" dirty="0" smtClean="0"/>
              <a:t> levels can remain high enough the next day to impair these activities. This new recommendation has been added to the </a:t>
            </a:r>
            <a:r>
              <a:rPr lang="en-US" i="1" dirty="0" smtClean="0"/>
              <a:t>Warnings and Precautions</a:t>
            </a:r>
            <a:r>
              <a:rPr lang="en-US" dirty="0" smtClean="0"/>
              <a:t> section of the physician label and to the patient Medication Guide for </a:t>
            </a:r>
            <a:r>
              <a:rPr lang="en-US" dirty="0" err="1" smtClean="0"/>
              <a:t>zolpidem</a:t>
            </a:r>
            <a:r>
              <a:rPr lang="en-US" dirty="0" smtClean="0"/>
              <a:t> extended-release (</a:t>
            </a:r>
            <a:r>
              <a:rPr lang="en-US" dirty="0" err="1" smtClean="0"/>
              <a:t>Ambien</a:t>
            </a:r>
            <a:r>
              <a:rPr lang="en-US" dirty="0" smtClean="0"/>
              <a:t> CR).</a:t>
            </a:r>
          </a:p>
          <a:p>
            <a:r>
              <a:rPr lang="en-US" dirty="0" smtClean="0"/>
              <a:t>Also included in the updated label are the dosing recommendations previously stated in FDA’s </a:t>
            </a:r>
            <a:r>
              <a:rPr lang="en-US" dirty="0" smtClean="0">
                <a:hlinkClick r:id="rId3" action="ppaction://hlinkfile"/>
              </a:rPr>
              <a:t>January 2013 Drug Safety Communication</a:t>
            </a:r>
            <a:r>
              <a:rPr lang="en-US" baseline="30000" dirty="0" smtClean="0"/>
              <a:t>3</a:t>
            </a:r>
            <a:r>
              <a:rPr lang="en-US" dirty="0" smtClean="0"/>
              <a:t>: The recommended initial dose of certain immediate-release </a:t>
            </a:r>
            <a:r>
              <a:rPr lang="en-US" dirty="0" err="1" smtClean="0"/>
              <a:t>zolpidem</a:t>
            </a:r>
            <a:r>
              <a:rPr lang="en-US" dirty="0" smtClean="0"/>
              <a:t> products (</a:t>
            </a:r>
            <a:r>
              <a:rPr lang="en-US" dirty="0" err="1" smtClean="0"/>
              <a:t>Ambien</a:t>
            </a:r>
            <a:r>
              <a:rPr lang="en-US" dirty="0" smtClean="0"/>
              <a:t> and </a:t>
            </a:r>
            <a:r>
              <a:rPr lang="en-US" dirty="0" err="1" smtClean="0"/>
              <a:t>Edluar</a:t>
            </a:r>
            <a:r>
              <a:rPr lang="en-US" dirty="0" smtClean="0"/>
              <a:t>) is 5 mg for women and either 5 mg or 10 mg for men. The recommended initial dose of </a:t>
            </a:r>
            <a:r>
              <a:rPr lang="en-US" dirty="0" err="1" smtClean="0"/>
              <a:t>zolpidem</a:t>
            </a:r>
            <a:r>
              <a:rPr lang="en-US" dirty="0" smtClean="0"/>
              <a:t> extended-release (</a:t>
            </a:r>
            <a:r>
              <a:rPr lang="en-US" dirty="0" err="1" smtClean="0"/>
              <a:t>Ambien</a:t>
            </a:r>
            <a:r>
              <a:rPr lang="en-US" dirty="0" smtClean="0"/>
              <a:t> CR) is 6.25 mg for women and either 6.25 or 12.5 mg for men. If the lower doses (5 mg for immediate-release, 6.25 mg for extended-release) are not effective, the dose can be increased to 10 mg for immediate-release products and 12.5 mg for </a:t>
            </a:r>
            <a:r>
              <a:rPr lang="en-US" dirty="0" err="1" smtClean="0"/>
              <a:t>zolpidem</a:t>
            </a:r>
            <a:r>
              <a:rPr lang="en-US" dirty="0" smtClean="0"/>
              <a:t> extended-release. However, use of the higher dose can increase the risk of next-day impairment of driving and other activities that require full alertness.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have indicated no effect the</a:t>
            </a:r>
            <a:r>
              <a:rPr lang="en-US" baseline="0" dirty="0" smtClean="0"/>
              <a:t> morning after night time administration.</a:t>
            </a:r>
          </a:p>
          <a:p>
            <a:r>
              <a:rPr lang="en-US" baseline="0" dirty="0" smtClean="0"/>
              <a:t>1.6 hr to peak concentration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Recognition of a threshold blood level that would lead to concern about driving allowed assessment of other dosage forms of </a:t>
            </a:r>
            <a:r>
              <a:rPr lang="en-US" dirty="0" err="1" smtClean="0"/>
              <a:t>zolpidem</a:t>
            </a:r>
            <a:r>
              <a:rPr lang="en-US" dirty="0" smtClean="0"/>
              <a:t> in order to determine what doses would pose a risk of morning driving impairment. In some patients — particularly women, who clear </a:t>
            </a:r>
            <a:r>
              <a:rPr lang="en-US" dirty="0" err="1" smtClean="0"/>
              <a:t>zolpidem</a:t>
            </a:r>
            <a:r>
              <a:rPr lang="en-US" dirty="0" smtClean="0"/>
              <a:t> more slowly than men — blood levels the morning after taking the recommended bedtime doses could be considerably higher than 50 </a:t>
            </a:r>
            <a:r>
              <a:rPr lang="en-US" dirty="0" err="1" smtClean="0"/>
              <a:t>ng</a:t>
            </a:r>
            <a:r>
              <a:rPr lang="en-US" dirty="0" smtClean="0"/>
              <a:t> per milliliter. Reanalysis of data from studies of immediate-release </a:t>
            </a:r>
            <a:r>
              <a:rPr lang="en-US" dirty="0" err="1" smtClean="0"/>
              <a:t>zolpidem</a:t>
            </a:r>
            <a:r>
              <a:rPr lang="en-US" dirty="0" smtClean="0"/>
              <a:t> products showed that 8 hours (i.e., a typical period of sleep) after taking 10 mg of an immediate-release </a:t>
            </a:r>
            <a:r>
              <a:rPr lang="en-US" dirty="0" err="1" smtClean="0"/>
              <a:t>zolpidem</a:t>
            </a:r>
            <a:r>
              <a:rPr lang="en-US" dirty="0" smtClean="0"/>
              <a:t> product, 15% of women and 3% of men still had blood </a:t>
            </a:r>
            <a:r>
              <a:rPr lang="en-US" dirty="0" err="1" smtClean="0"/>
              <a:t>zolpidem</a:t>
            </a:r>
            <a:r>
              <a:rPr lang="en-US" dirty="0" smtClean="0"/>
              <a:t> levels of 50 </a:t>
            </a:r>
            <a:r>
              <a:rPr lang="en-US" dirty="0" err="1" smtClean="0"/>
              <a:t>ng</a:t>
            </a:r>
            <a:r>
              <a:rPr lang="en-US" dirty="0" smtClean="0"/>
              <a:t> per milliliter or higher; when a modified-release higher-dose (12.5 mg) product was taken, the percentages were much higher — 33% of women and 25% of men. These findings, consistent with the sex difference observed with the sublingual low-dose product (Intermezzo), prompted the Food and Drug Administration (FDA) earlier this year to revise the dosing recommendations for the labels of </a:t>
            </a:r>
            <a:r>
              <a:rPr lang="en-US" dirty="0" err="1" smtClean="0"/>
              <a:t>zolpidem</a:t>
            </a:r>
            <a:r>
              <a:rPr lang="en-US" dirty="0" smtClean="0"/>
              <a:t>-containing products to lower doses, particularly for women.</a:t>
            </a:r>
            <a:r>
              <a:rPr lang="en-US" dirty="0" smtClean="0">
                <a:hlinkClick r:id="" action="ppaction://hlinkfile"/>
              </a:rPr>
              <a:t>2,3</a:t>
            </a:r>
            <a:r>
              <a:rPr lang="en-US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Controlled release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 </a:t>
            </a:r>
            <a:r>
              <a:rPr lang="en-US" dirty="0" err="1" smtClean="0"/>
              <a:t>zolpidem</a:t>
            </a:r>
            <a:r>
              <a:rPr lang="en-US" baseline="0" dirty="0" smtClean="0"/>
              <a:t> only cases from WI.  52, 52, 33, 38, 24%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Pressman</a:t>
            </a:r>
          </a:p>
          <a:p>
            <a:r>
              <a:rPr lang="en-US" dirty="0" smtClean="0"/>
              <a:t>Could exit the sleep driving into just sleep impairment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HGN,</a:t>
            </a:r>
            <a:r>
              <a:rPr lang="en-US" baseline="0" dirty="0" smtClean="0"/>
              <a:t> only 5/11 greater than 2 clues for </a:t>
            </a:r>
            <a:r>
              <a:rPr lang="en-US" baseline="0" dirty="0" err="1" smtClean="0"/>
              <a:t>carboxy</a:t>
            </a:r>
            <a:r>
              <a:rPr lang="en-US" baseline="0" dirty="0" smtClean="0"/>
              <a:t>; 6/13 for THC</a:t>
            </a:r>
          </a:p>
          <a:p>
            <a:r>
              <a:rPr lang="en-US" baseline="0" dirty="0" smtClean="0"/>
              <a:t>2 cases VGN </a:t>
            </a:r>
            <a:r>
              <a:rPr lang="en-US" baseline="0" dirty="0" err="1" smtClean="0"/>
              <a:t>carboxy</a:t>
            </a:r>
            <a:r>
              <a:rPr lang="en-US" baseline="0" dirty="0" smtClean="0"/>
              <a:t>- one could not perform </a:t>
            </a:r>
            <a:r>
              <a:rPr lang="en-US" baseline="0" dirty="0" err="1" smtClean="0"/>
              <a:t>hgn</a:t>
            </a:r>
            <a:r>
              <a:rPr lang="en-US" baseline="0" dirty="0" smtClean="0"/>
              <a:t> due to eyes being weird, other had 6/6 </a:t>
            </a:r>
            <a:r>
              <a:rPr lang="en-US" baseline="0" dirty="0" err="1" smtClean="0"/>
              <a:t>hgn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bucl</a:t>
            </a:r>
            <a:r>
              <a:rPr lang="en-US" baseline="0" dirty="0" smtClean="0"/>
              <a:t>, a/n run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DE87-DA91-49C6-AD7B-36B8E08359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OLS – </a:t>
            </a:r>
            <a:r>
              <a:rPr lang="en-US" dirty="0" err="1" smtClean="0"/>
              <a:t>carboxy</a:t>
            </a:r>
            <a:r>
              <a:rPr lang="en-US" dirty="0" smtClean="0"/>
              <a:t> (57%), THC (46%), not impaired (31%)</a:t>
            </a:r>
          </a:p>
          <a:p>
            <a:r>
              <a:rPr lang="en-US" dirty="0" smtClean="0"/>
              <a:t>40% rebound dilation for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DE87-DA91-49C6-AD7B-36B8E08359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Subjective feelings of high are present in the first</a:t>
            </a:r>
            <a:r>
              <a:rPr lang="en-US" baseline="0" dirty="0" smtClean="0"/>
              <a:t> hour – subjects may compensate because they feel high – perform better on driving simulator.  Do not feel subjective effects of high at time 2, and therefore showed impairment on driving simulator because they did not compensate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- &gt;4 days/week,</a:t>
            </a:r>
            <a:r>
              <a:rPr lang="en-US" baseline="0" dirty="0" smtClean="0"/>
              <a:t> chronic - &gt; 2 years</a:t>
            </a:r>
          </a:p>
          <a:p>
            <a:r>
              <a:rPr lang="en-US" baseline="0" dirty="0" smtClean="0"/>
              <a:t>Study 1     - need to study chronic users and complex driving tasks.  Study  2 – only measured tasks at 1 hr post THC dose.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Subjects smoked 10 joints</a:t>
            </a:r>
            <a:r>
              <a:rPr lang="en-US" baseline="0" dirty="0" smtClean="0"/>
              <a:t> per day for the last 10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I-502 clarifies that THC-COOH, the inactive marijuana metabolite also known as </a:t>
            </a:r>
            <a:r>
              <a:rPr lang="en-US" dirty="0" err="1" smtClean="0"/>
              <a:t>carboxy</a:t>
            </a:r>
            <a:r>
              <a:rPr lang="en-US" dirty="0" smtClean="0"/>
              <a:t>-THC that is sometimes used to convict marijuana users of DUI under current law, is not to be considered in determining THC concentration for purposes of the per se limit.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86B3E-B07D-4E9B-BEF7-9FD09453842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1063"/>
            <a:fld id="{8F08A619-94B1-4146-8192-7599A2DDDB57}" type="slidenum">
              <a:rPr lang="en-US" smtClean="0"/>
              <a:pPr defTabSz="881063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87EC35-0E73-454B-9B59-2EE452FD37C5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2ED015-AE37-47A8-B98C-BE9EFED16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75A3F-9EA4-444F-805E-C6B87F95049A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206FA-558E-44FC-AAFD-434FDDC25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469FF451-21E3-40E7-BB8D-0342B63FF7A5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4BE7621F-6572-4A9F-8F8C-603EECE30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15510-6506-48BC-BCB6-40C59898837D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AC3640-305D-495E-98DB-596E286DA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A6028-0956-4C79-A86E-1E000DCB4391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33BDE1-B02B-4D45-A084-13D18BC78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1D7AFEBD-1520-4716-923B-FC313511F046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17AA5F8-A941-4AAD-AA6B-5AA362B492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37BD08F-A0F8-4CB5-8A30-5D55E9850132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F0AC2F9-CDDF-41CE-B5B1-CB2B6ADE3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DDBE4-A13C-4A18-9088-104A2CDD166E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CD8E7-262E-4B6F-B1C6-3F49DBB951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C9CF5-9A53-4629-970D-25E578F57517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183BCA-FE73-4B7F-A04B-5EF2041925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A814A-E1A0-4FEA-9889-1385F48EB766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678A5A-1871-49B0-941B-DC073FE6D3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4DAE090D-FF38-479A-8799-F9CF0D6A04E1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401CF53-126B-4DE6-965C-F95063962C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1E2BF7-7900-4456-8D1E-C2AD0CC22895}" type="datetimeFigureOut">
              <a:rPr lang="en-US" smtClean="0"/>
              <a:pPr>
                <a:defRPr/>
              </a:pPr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BD0CA5-D669-457B-B1F2-7FDDA9BEC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Practical Solutions to Toxicology Issues in DUI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Brianna Peterson, PhD, DABFT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Toxicology Laboratory Division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</a:rPr>
              <a:t>Washington State Patrol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2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Physiological effects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Tachycardia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Reddened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</a:rPr>
              <a:t>conjuctiva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Dry mouth and throat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Increased appetite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</a:rPr>
              <a:t>Vasodilation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</a:rPr>
              <a:t>Bronchodilation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Decreased respiratory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DRE Profile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HGN- </a:t>
            </a:r>
            <a:r>
              <a:rPr lang="en-US" sz="2400" dirty="0" smtClean="0">
                <a:solidFill>
                  <a:srgbClr val="C00000"/>
                </a:solidFill>
              </a:rPr>
              <a:t>not present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VGN- </a:t>
            </a:r>
            <a:r>
              <a:rPr lang="en-US" sz="2400" dirty="0" smtClean="0">
                <a:solidFill>
                  <a:srgbClr val="C00000"/>
                </a:solidFill>
              </a:rPr>
              <a:t>not present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Lack of convergence- </a:t>
            </a:r>
            <a:r>
              <a:rPr lang="en-US" sz="2400" dirty="0" smtClean="0">
                <a:solidFill>
                  <a:srgbClr val="C00000"/>
                </a:solidFill>
              </a:rPr>
              <a:t>present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Pupil size- </a:t>
            </a:r>
            <a:r>
              <a:rPr lang="en-US" sz="2400" dirty="0" smtClean="0">
                <a:solidFill>
                  <a:srgbClr val="C00000"/>
                </a:solidFill>
              </a:rPr>
              <a:t>normal to dilated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Reaction to light- </a:t>
            </a:r>
            <a:r>
              <a:rPr lang="en-US" sz="2400" dirty="0" smtClean="0">
                <a:solidFill>
                  <a:srgbClr val="C00000"/>
                </a:solidFill>
              </a:rPr>
              <a:t>normal to slow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Pulse- </a:t>
            </a:r>
            <a:r>
              <a:rPr lang="en-US" sz="2400" dirty="0" smtClean="0">
                <a:solidFill>
                  <a:srgbClr val="C00000"/>
                </a:solidFill>
              </a:rPr>
              <a:t>elevated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Blood pressure- </a:t>
            </a:r>
            <a:r>
              <a:rPr lang="en-US" sz="2400" dirty="0" smtClean="0">
                <a:solidFill>
                  <a:srgbClr val="C00000"/>
                </a:solidFill>
              </a:rPr>
              <a:t>elevated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Temperature- </a:t>
            </a:r>
            <a:r>
              <a:rPr lang="en-US" sz="2400" dirty="0" smtClean="0">
                <a:solidFill>
                  <a:srgbClr val="C00000"/>
                </a:solidFill>
              </a:rPr>
              <a:t>elevated to normal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2007-2009 DRE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THC/THC-COOH (n=101)</a:t>
            </a:r>
          </a:p>
          <a:p>
            <a:pPr lvl="1"/>
            <a:r>
              <a:rPr lang="en-US" sz="2000" dirty="0" smtClean="0"/>
              <a:t>93% male</a:t>
            </a:r>
          </a:p>
          <a:p>
            <a:pPr lvl="1"/>
            <a:r>
              <a:rPr lang="en-US" sz="2000" dirty="0" smtClean="0"/>
              <a:t>78% Caucasian</a:t>
            </a:r>
          </a:p>
          <a:p>
            <a:pPr lvl="1"/>
            <a:r>
              <a:rPr lang="en-US" sz="2000" dirty="0" smtClean="0"/>
              <a:t>Average age: 24 (range: 16-70)</a:t>
            </a:r>
          </a:p>
          <a:p>
            <a:r>
              <a:rPr lang="en-US" dirty="0" smtClean="0"/>
              <a:t>THC-COOH only (n=147)</a:t>
            </a:r>
          </a:p>
          <a:p>
            <a:pPr lvl="1"/>
            <a:r>
              <a:rPr lang="en-US" sz="2000" dirty="0" smtClean="0"/>
              <a:t>79% male</a:t>
            </a:r>
          </a:p>
          <a:p>
            <a:pPr lvl="1"/>
            <a:r>
              <a:rPr lang="en-US" sz="2000" dirty="0" smtClean="0"/>
              <a:t>84% Caucasian</a:t>
            </a:r>
          </a:p>
          <a:p>
            <a:pPr lvl="1"/>
            <a:r>
              <a:rPr lang="en-US" sz="2000" dirty="0" smtClean="0"/>
              <a:t>Average age: 27 (range: 14-61)</a:t>
            </a:r>
          </a:p>
          <a:p>
            <a:r>
              <a:rPr lang="en-US" dirty="0" smtClean="0"/>
              <a:t>Not impaired (n=17)</a:t>
            </a:r>
          </a:p>
          <a:p>
            <a:pPr lvl="1"/>
            <a:r>
              <a:rPr lang="en-US" sz="2000" dirty="0" smtClean="0"/>
              <a:t>76% male</a:t>
            </a:r>
          </a:p>
          <a:p>
            <a:pPr lvl="1"/>
            <a:r>
              <a:rPr lang="en-US" sz="2000" dirty="0" smtClean="0"/>
              <a:t>94% </a:t>
            </a:r>
            <a:r>
              <a:rPr lang="en-US" sz="2000" dirty="0" err="1" smtClean="0"/>
              <a:t>caucasian</a:t>
            </a:r>
            <a:endParaRPr lang="en-US" sz="2000" dirty="0" smtClean="0"/>
          </a:p>
          <a:p>
            <a:pPr lvl="1"/>
            <a:r>
              <a:rPr lang="en-US" sz="2000" dirty="0" smtClean="0"/>
              <a:t>Average age: 38 (range: 19-74)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128" name="Content Placeholder 127"/>
          <p:cNvGraphicFramePr>
            <a:graphicFrameLocks noGrp="1"/>
          </p:cNvGraphicFramePr>
          <p:nvPr>
            <p:ph sz="quarter" idx="1"/>
          </p:nvPr>
        </p:nvGraphicFramePr>
        <p:xfrm>
          <a:off x="685800" y="1752600"/>
          <a:ext cx="81534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43256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Cannabis </a:t>
                      </a:r>
                    </a:p>
                    <a:p>
                      <a:pPr algn="ctr"/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THC/THC-COOH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THC-COOH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impaired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Lack of convergence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Pupil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to dilated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Reaction</a:t>
                      </a:r>
                      <a:r>
                        <a:rPr lang="en-US" baseline="0" dirty="0" smtClean="0"/>
                        <a:t> to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 pressure</a:t>
                      </a:r>
                    </a:p>
                    <a:p>
                      <a:pPr algn="ctr"/>
                      <a:r>
                        <a:rPr lang="en-US" dirty="0" smtClean="0"/>
                        <a:t>(systolic/diastolic)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45%/22%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45%/25%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41%/12%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Body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66" name="Content Placeholder 65"/>
          <p:cNvGraphicFramePr>
            <a:graphicFrameLocks noGrp="1"/>
          </p:cNvGraphicFramePr>
          <p:nvPr>
            <p:ph sz="quarter" idx="1"/>
          </p:nvPr>
        </p:nvGraphicFramePr>
        <p:xfrm>
          <a:off x="457200" y="25908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THC/THC-COOH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THC-COOH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Impaired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Bloodshot</a:t>
                      </a:r>
                      <a:r>
                        <a:rPr lang="en-US" baseline="0" dirty="0" smtClean="0"/>
                        <a:t> eyes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Eyelid Tremors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2/8 clues on WAT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2/4 clues on 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Rebound Dilation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1143000" y="2133600"/>
            <a:ext cx="6924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5537201" y="4249738"/>
            <a:ext cx="1441515" cy="276999"/>
            <a:chOff x="5537201" y="4249738"/>
            <a:chExt cx="1441515" cy="276999"/>
          </a:xfrm>
        </p:grpSpPr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5537201" y="424973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6978651" y="424973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Other signs of use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Odor of marijuana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Debris in mouth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Green coating on the tongue/raised taste buds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Bloodshot eyes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Eyelid and body tremors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Relaxed inhibitions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Poor field sobriety test performance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WAT- balance, focus and heel to toe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Romberg balance- swaying, body tremors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Finger to nose- inability to touch tip to tip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OLS- time distortion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Drug Interactions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Marijuana combined with stimulants (cocaine, amphetamines, etc.) can lead to increased hypertension, tachycardia and possible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</a:rPr>
              <a:t>cardiotoxicity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Depressants (Benzodiazepines, barbiturates, muscle relaxants, etc.) can increase drowsiness and CNS depression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Marijuana used in combination with ethanol leads to additive effects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Marijuana and ethanol use makes the user more likely to be a traffic safety risk than when consumed alone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 2"/>
              <a:buNone/>
              <a:defRPr/>
            </a:pP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Cannabis and Driving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Principle effects: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Divided attention tasks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Vigilance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Tracking decisions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Increased reaction times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Perception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Impaired time and distance estimation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Decreased car handling performance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Lateral travel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A driver’s ability to react to unexpected events can be impaired by cannabis use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Driving Studies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Marijuana, Alcohol and Actual Driving Performance</a:t>
            </a:r>
          </a:p>
          <a:p>
            <a:pPr lvl="1"/>
            <a:r>
              <a:rPr lang="en-US" sz="2000" dirty="0" err="1" smtClean="0"/>
              <a:t>Ramaekers</a:t>
            </a:r>
            <a:r>
              <a:rPr lang="en-US" sz="2000" dirty="0" smtClean="0"/>
              <a:t> et al, Hum </a:t>
            </a:r>
            <a:r>
              <a:rPr lang="en-US" sz="2000" dirty="0" err="1" smtClean="0"/>
              <a:t>Psychopharmacol</a:t>
            </a:r>
            <a:r>
              <a:rPr lang="en-US" sz="2000" dirty="0" smtClean="0"/>
              <a:t> 2000;15(7): 551-558</a:t>
            </a:r>
          </a:p>
          <a:p>
            <a:pPr lvl="1"/>
            <a:r>
              <a:rPr lang="en-US" sz="2000" dirty="0" smtClean="0"/>
              <a:t>Road tracking and car following tests</a:t>
            </a:r>
          </a:p>
          <a:p>
            <a:pPr lvl="1"/>
            <a:r>
              <a:rPr lang="en-US" sz="2000" dirty="0" smtClean="0"/>
              <a:t>Dosed with marijuana +/- alcohol</a:t>
            </a:r>
          </a:p>
          <a:p>
            <a:pPr lvl="1"/>
            <a:r>
              <a:rPr lang="en-US" sz="2000" dirty="0" smtClean="0"/>
              <a:t>Effected reactions times, SDLP, time out of lane, deviation of headway</a:t>
            </a:r>
          </a:p>
          <a:p>
            <a:endParaRPr lang="en-US" dirty="0" smtClean="0"/>
          </a:p>
          <a:p>
            <a:r>
              <a:rPr lang="en-US" dirty="0" smtClean="0"/>
              <a:t>Marijuana and Actual Driving Performance Executive Summary</a:t>
            </a:r>
          </a:p>
          <a:p>
            <a:pPr lvl="1"/>
            <a:r>
              <a:rPr lang="en-US" sz="2000" dirty="0" err="1" smtClean="0"/>
              <a:t>Robbe</a:t>
            </a:r>
            <a:r>
              <a:rPr lang="en-US" sz="2000" dirty="0" smtClean="0"/>
              <a:t> and O’Hanlon, NHTSA November 1993</a:t>
            </a:r>
          </a:p>
          <a:p>
            <a:pPr lvl="1"/>
            <a:r>
              <a:rPr lang="en-US" sz="2000" dirty="0" smtClean="0"/>
              <a:t>Impairment observed after subjective high and physical indicators decreased</a:t>
            </a:r>
          </a:p>
          <a:p>
            <a:pPr lvl="1"/>
            <a:r>
              <a:rPr lang="en-US" sz="2000" dirty="0" smtClean="0"/>
              <a:t>All THC doses significantly effect SDLP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THC and SFSTs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40 subjects dosed with 1.74 or 2.93% THC</a:t>
            </a:r>
          </a:p>
          <a:p>
            <a:pPr lvl="1"/>
            <a:r>
              <a:rPr lang="en-US" sz="2400" dirty="0" smtClean="0"/>
              <a:t>SFSTS administered 5, 55, and 105 min post dose</a:t>
            </a:r>
          </a:p>
          <a:p>
            <a:pPr lvl="1"/>
            <a:r>
              <a:rPr lang="en-US" sz="2400" dirty="0" smtClean="0"/>
              <a:t>Driving simulator task performed 30 and 80 min post dose</a:t>
            </a:r>
          </a:p>
          <a:p>
            <a:pPr lvl="1"/>
            <a:r>
              <a:rPr lang="en-US" sz="2400" dirty="0" smtClean="0"/>
              <a:t>Performance on SFSTs allowed identification of impaired driving 80% of the time</a:t>
            </a:r>
          </a:p>
          <a:p>
            <a:pPr lvl="2"/>
            <a:r>
              <a:rPr lang="en-US" sz="2100" dirty="0" smtClean="0"/>
              <a:t>OLS is best indicator</a:t>
            </a:r>
          </a:p>
          <a:p>
            <a:pPr lvl="2"/>
            <a:r>
              <a:rPr lang="en-US" sz="2100" dirty="0" smtClean="0"/>
              <a:t>Balance most effected clue for WAT</a:t>
            </a:r>
          </a:p>
          <a:p>
            <a:pPr lvl="1"/>
            <a:r>
              <a:rPr lang="en-US" sz="2400" dirty="0" smtClean="0"/>
              <a:t>Caveats:  High false positive rate, driving not deemed impaired at time 1 (30 min)</a:t>
            </a:r>
          </a:p>
          <a:p>
            <a:pPr lvl="1"/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The relationship between performance on the </a:t>
            </a:r>
            <a:r>
              <a:rPr lang="en-US" sz="1800" dirty="0" err="1" smtClean="0"/>
              <a:t>standardised</a:t>
            </a:r>
            <a:r>
              <a:rPr lang="en-US" sz="1800" dirty="0" smtClean="0"/>
              <a:t> field sobriety tests, driving performance and the level of THC in blood.  </a:t>
            </a:r>
            <a:r>
              <a:rPr lang="en-US" sz="1800" dirty="0" err="1" smtClean="0"/>
              <a:t>Papafotiou</a:t>
            </a:r>
            <a:r>
              <a:rPr lang="en-US" sz="1800" dirty="0" smtClean="0"/>
              <a:t> et al, Forensic </a:t>
            </a:r>
            <a:r>
              <a:rPr lang="en-US" sz="1800" dirty="0" err="1" smtClean="0"/>
              <a:t>Sci</a:t>
            </a:r>
            <a:r>
              <a:rPr lang="en-US" sz="1800" dirty="0" smtClean="0"/>
              <a:t> Intl 155 (2005); 172-178</a:t>
            </a:r>
          </a:p>
          <a:p>
            <a:pPr lvl="1">
              <a:buNone/>
            </a:pP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Toxicology Topics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Cannabis and Driving Impairment</a:t>
            </a:r>
          </a:p>
          <a:p>
            <a:pPr lvl="1"/>
            <a:r>
              <a:rPr lang="en-US" dirty="0" smtClean="0"/>
              <a:t>Pharmacology</a:t>
            </a:r>
          </a:p>
          <a:p>
            <a:pPr lvl="1"/>
            <a:r>
              <a:rPr lang="en-US" dirty="0" smtClean="0"/>
              <a:t>Driving studies</a:t>
            </a:r>
          </a:p>
          <a:p>
            <a:pPr lvl="1"/>
            <a:r>
              <a:rPr lang="en-US" dirty="0" smtClean="0"/>
              <a:t>Other relevant marijuana literature</a:t>
            </a:r>
          </a:p>
          <a:p>
            <a:pPr lvl="1"/>
            <a:r>
              <a:rPr lang="en-US" dirty="0" smtClean="0"/>
              <a:t>I-502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Zolpidem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Miscellaneous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THC and SFSTs continued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heavy cannabis users dosed 400 µg/kg THC</a:t>
            </a:r>
          </a:p>
          <a:p>
            <a:r>
              <a:rPr lang="en-US" dirty="0" smtClean="0"/>
              <a:t>SFSTs performed 2 hrs post dose</a:t>
            </a:r>
          </a:p>
          <a:p>
            <a:r>
              <a:rPr lang="en-US" dirty="0" smtClean="0"/>
              <a:t>SFSTS mildly sensitive to THC impairment; 4 users showed impairment with THC compared to placebo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600" dirty="0" smtClean="0"/>
              <a:t>A </a:t>
            </a:r>
            <a:r>
              <a:rPr lang="en-US" sz="1600" dirty="0" smtClean="0"/>
              <a:t>placebo-controlled study to assess SFSTs performance during alcohol and cannabis intoxication in heavy cannabis users and accuracy of point of collection testing devices for detecting THC in oral fluid.  </a:t>
            </a:r>
            <a:r>
              <a:rPr lang="en-US" sz="1600" dirty="0" err="1" smtClean="0"/>
              <a:t>Bosker</a:t>
            </a:r>
            <a:r>
              <a:rPr lang="en-US" sz="1600" dirty="0" smtClean="0"/>
              <a:t> et al, Psychopharmacology (2012) 223:439-446</a:t>
            </a:r>
          </a:p>
          <a:p>
            <a:endParaRPr lang="en-US" sz="14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Residual THC in blood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Heavy (&gt;1 joint/day), moderate (≤ 1 joint/day) and light (&lt;1 joint/week) users</a:t>
            </a:r>
          </a:p>
          <a:p>
            <a:pPr lvl="1"/>
            <a:r>
              <a:rPr lang="en-US" sz="2800" dirty="0" smtClean="0"/>
              <a:t>Measured residual concentrations of THC in </a:t>
            </a:r>
            <a:r>
              <a:rPr lang="en-US" sz="2800" dirty="0" smtClean="0">
                <a:solidFill>
                  <a:srgbClr val="FF0000"/>
                </a:solidFill>
              </a:rPr>
              <a:t>SERUM</a:t>
            </a:r>
            <a:r>
              <a:rPr lang="en-US" sz="2800" dirty="0" smtClean="0"/>
              <a:t>, 48 hrs post-use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3657600"/>
          <a:ext cx="5410200" cy="186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/>
                <a:gridCol w="1778000"/>
                <a:gridCol w="1828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(positive)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 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18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(8)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– 6.4</a:t>
                      </a:r>
                      <a:endParaRPr lang="en-US" dirty="0"/>
                    </a:p>
                  </a:txBody>
                  <a:tcPr/>
                </a:tc>
              </a:tr>
              <a:tr h="418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 – 2.6</a:t>
                      </a:r>
                      <a:endParaRPr lang="en-US" dirty="0"/>
                    </a:p>
                  </a:txBody>
                  <a:tcPr/>
                </a:tc>
              </a:tr>
              <a:tr h="418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484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err="1" smtClean="0"/>
              <a:t>Cannabinoid</a:t>
            </a:r>
            <a:r>
              <a:rPr lang="en-US" sz="1400" dirty="0" smtClean="0"/>
              <a:t> concentrations in spot serum samples 24-48 hrs after discontinuation of cannabis smoking</a:t>
            </a:r>
          </a:p>
          <a:p>
            <a:pPr lvl="1"/>
            <a:r>
              <a:rPr lang="en-US" sz="1400" dirty="0" err="1" smtClean="0"/>
              <a:t>Skopp</a:t>
            </a:r>
            <a:r>
              <a:rPr lang="en-US" sz="1400" dirty="0" smtClean="0"/>
              <a:t> and </a:t>
            </a:r>
            <a:r>
              <a:rPr lang="en-US" sz="1400" dirty="0" err="1" smtClean="0"/>
              <a:t>Potsch</a:t>
            </a:r>
            <a:r>
              <a:rPr lang="en-US" sz="1400" dirty="0" smtClean="0"/>
              <a:t>.  JAT 2008, 32; 160-164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Residual THC in blood continued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30 chronic daily users</a:t>
            </a:r>
          </a:p>
          <a:p>
            <a:r>
              <a:rPr lang="en-US" dirty="0" smtClean="0"/>
              <a:t>Blood drawn for 33 days during monitored sustained abstinence</a:t>
            </a:r>
          </a:p>
          <a:p>
            <a:r>
              <a:rPr lang="en-US" dirty="0" smtClean="0"/>
              <a:t>Day 1:  Highest THC concentration:  2.9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(59% had THC ≥ 1ng/</a:t>
            </a:r>
            <a:r>
              <a:rPr lang="en-US" dirty="0" err="1" smtClean="0"/>
              <a:t>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subjects had THC ≤ 1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within 7 days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600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Impact of prolonged </a:t>
            </a:r>
            <a:r>
              <a:rPr lang="en-US" sz="1400" dirty="0" err="1" smtClean="0"/>
              <a:t>cannabinoid</a:t>
            </a:r>
            <a:r>
              <a:rPr lang="en-US" sz="1400" dirty="0" smtClean="0"/>
              <a:t> excretion in chronic daily cannabis smokers’ blood on per se drugged driving laws.  </a:t>
            </a:r>
            <a:r>
              <a:rPr lang="en-US" sz="1400" dirty="0" err="1" smtClean="0"/>
              <a:t>Bergamaschi</a:t>
            </a:r>
            <a:r>
              <a:rPr lang="en-US" sz="1400" dirty="0" smtClean="0"/>
              <a:t> et al. Clinical Chemistry (2013)59:3;519-526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Tolerance and chronic marijuana users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10 heavy chronic cannabis users dosed with 6.8% THC cigarette</a:t>
            </a:r>
          </a:p>
          <a:p>
            <a:r>
              <a:rPr lang="en-US" sz="2000" dirty="0" smtClean="0"/>
              <a:t>No significant effect on critical tracking task</a:t>
            </a:r>
          </a:p>
          <a:p>
            <a:r>
              <a:rPr lang="en-US" sz="2000" dirty="0" smtClean="0"/>
              <a:t>Divided attention task:  no significant effect on reaction time, tracking, and control losses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000" dirty="0" smtClean="0"/>
              <a:t>Decreased number of correct signal detections</a:t>
            </a:r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21 heavy cannabis users dosed with 400 µg/kg THC cigarette</a:t>
            </a:r>
          </a:p>
          <a:p>
            <a:r>
              <a:rPr lang="en-US" sz="2000" dirty="0" smtClean="0"/>
              <a:t>No effect on critical tracking, motor impulsivity and cognition</a:t>
            </a:r>
          </a:p>
          <a:p>
            <a:r>
              <a:rPr lang="en-US" sz="2000" dirty="0" smtClean="0"/>
              <a:t>Divided attention tasks:  increased reaction times, increased number of control losses, decreased number of correct signal detections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" y="3429000"/>
            <a:ext cx="9144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Psychomotor performance, subjective and physiological effects and whole blood THC concentrations in heavy, chronic cannabis smokers following acute smoked cannabis.  </a:t>
            </a:r>
            <a:r>
              <a:rPr lang="en-US" sz="1400" dirty="0" err="1" smtClean="0"/>
              <a:t>Schwope</a:t>
            </a:r>
            <a:r>
              <a:rPr lang="en-US" sz="1400" dirty="0" smtClean="0"/>
              <a:t> et al, Journal of Analytical Toxicology (2012) 36:405-412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19336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Tolerance and cross tolerance to </a:t>
            </a:r>
            <a:r>
              <a:rPr lang="en-US" sz="1400" dirty="0" err="1" smtClean="0"/>
              <a:t>neurocognitive</a:t>
            </a:r>
            <a:r>
              <a:rPr lang="en-US" sz="1400" dirty="0" smtClean="0"/>
              <a:t> effects of THC and alcohol in heavy cannabis users.  </a:t>
            </a:r>
            <a:r>
              <a:rPr lang="en-US" sz="1400" dirty="0" err="1" smtClean="0"/>
              <a:t>Ramaekers</a:t>
            </a:r>
            <a:r>
              <a:rPr lang="en-US" sz="1400" dirty="0" smtClean="0"/>
              <a:t> et al, Psychopharmacology (2011) 214:391-401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Chronic users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 chronic daily cannabis users</a:t>
            </a:r>
          </a:p>
          <a:p>
            <a:r>
              <a:rPr lang="en-US" dirty="0" smtClean="0"/>
              <a:t>3 week monitored abstinence period</a:t>
            </a:r>
          </a:p>
          <a:p>
            <a:r>
              <a:rPr lang="en-US" dirty="0" smtClean="0"/>
              <a:t>Psychomotor performance compared to control group of occasional drug users</a:t>
            </a:r>
          </a:p>
          <a:p>
            <a:r>
              <a:rPr lang="en-US" dirty="0" smtClean="0"/>
              <a:t>Performance on critical tracking and divided attention tasks improved over 3 weeks, but was still significantly poorer than control group</a:t>
            </a:r>
          </a:p>
          <a:p>
            <a:endParaRPr lang="en-US" dirty="0" smtClean="0"/>
          </a:p>
          <a:p>
            <a:r>
              <a:rPr lang="en-US" sz="1900" dirty="0" smtClean="0"/>
              <a:t>Psychomotor function in chronic daily cannabis smokers during sustained abstinence.  </a:t>
            </a:r>
            <a:r>
              <a:rPr lang="en-US" sz="1900" dirty="0" err="1" smtClean="0"/>
              <a:t>Bosker</a:t>
            </a:r>
            <a:r>
              <a:rPr lang="en-US" sz="1900" dirty="0" smtClean="0"/>
              <a:t> et al, </a:t>
            </a:r>
            <a:r>
              <a:rPr lang="en-US" sz="1900" dirty="0" err="1" smtClean="0"/>
              <a:t>PLoS</a:t>
            </a:r>
            <a:r>
              <a:rPr lang="en-US" sz="1900" dirty="0" smtClean="0"/>
              <a:t> ONE 2013;8(1).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Marijuana Misconceptions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385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</a:rPr>
              <a:t>Marijuana user is aware they are </a:t>
            </a:r>
            <a:r>
              <a:rPr lang="en-US" sz="3600" dirty="0" smtClean="0">
                <a:latin typeface="+mn-lt"/>
              </a:rPr>
              <a:t>impaired and </a:t>
            </a:r>
            <a:r>
              <a:rPr lang="en-US" sz="3600" dirty="0" smtClean="0">
                <a:latin typeface="+mn-lt"/>
              </a:rPr>
              <a:t>compensates for </a:t>
            </a:r>
            <a:r>
              <a:rPr lang="en-US" sz="3600" dirty="0" smtClean="0">
                <a:latin typeface="+mn-lt"/>
              </a:rPr>
              <a:t>this       </a:t>
            </a:r>
            <a:endParaRPr lang="en-US" sz="3600" dirty="0" smtClean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</a:rPr>
              <a:t>  </a:t>
            </a:r>
            <a:endParaRPr lang="en-US" sz="3600" dirty="0" smtClean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</a:rPr>
              <a:t>compared </a:t>
            </a:r>
            <a:r>
              <a:rPr lang="en-US" sz="3600" dirty="0" smtClean="0">
                <a:latin typeface="+mn-lt"/>
              </a:rPr>
              <a:t>to</a:t>
            </a:r>
          </a:p>
          <a:p>
            <a:pPr algn="ctr"/>
            <a:endParaRPr lang="en-US" sz="3600" dirty="0" smtClean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</a:rPr>
              <a:t>Alcohol </a:t>
            </a:r>
            <a:r>
              <a:rPr lang="en-US" sz="3600" dirty="0" smtClean="0">
                <a:latin typeface="+mn-lt"/>
              </a:rPr>
              <a:t>user is not aware of their impairment and does not compensate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THC and Retrograde Analysis?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answer – NO</a:t>
            </a:r>
          </a:p>
          <a:p>
            <a:endParaRPr lang="en-US" dirty="0" smtClean="0"/>
          </a:p>
          <a:p>
            <a:r>
              <a:rPr lang="en-US" dirty="0" smtClean="0"/>
              <a:t>Retrograde </a:t>
            </a:r>
            <a:r>
              <a:rPr lang="en-US" dirty="0" smtClean="0"/>
              <a:t>analysis is not supported in the scientific literature and/or forensic toxicology community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THC Stability in blood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10 subjects smoked one 6.8% THC cigarette</a:t>
            </a:r>
          </a:p>
          <a:p>
            <a:r>
              <a:rPr lang="en-US" dirty="0" smtClean="0"/>
              <a:t>Blood collected at 0.25, 0.5, 1, 2, 3, and 4 hrs</a:t>
            </a:r>
          </a:p>
          <a:p>
            <a:r>
              <a:rPr lang="en-US" dirty="0" smtClean="0"/>
              <a:t>Measured stability of THC concentrations at room temperature, 4ºC, and -20ºC</a:t>
            </a:r>
          </a:p>
          <a:p>
            <a:pPr lvl="1"/>
            <a:r>
              <a:rPr lang="en-US" dirty="0" smtClean="0"/>
              <a:t>THC concentrations stable for 1 week at RT, 12 weeks at 4ºC and -20ºC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Impact:  </a:t>
            </a:r>
          </a:p>
          <a:p>
            <a:pPr lvl="1"/>
            <a:r>
              <a:rPr lang="en-US" dirty="0" smtClean="0"/>
              <a:t>Timely submission and testing of blood samples is needed</a:t>
            </a:r>
          </a:p>
          <a:p>
            <a:pPr lvl="1"/>
            <a:r>
              <a:rPr lang="en-US" dirty="0" smtClean="0"/>
              <a:t>Expectation that re-analysis of samples at a later date </a:t>
            </a:r>
            <a:r>
              <a:rPr lang="en-US" dirty="0" smtClean="0"/>
              <a:t>may </a:t>
            </a:r>
            <a:r>
              <a:rPr lang="en-US" dirty="0" smtClean="0"/>
              <a:t>result in lower THC concentrations detected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Vitro stability of free and </a:t>
            </a:r>
            <a:r>
              <a:rPr lang="en-US" sz="1400" dirty="0" err="1" smtClean="0"/>
              <a:t>glucuronidated</a:t>
            </a:r>
            <a:r>
              <a:rPr lang="en-US" sz="1400" dirty="0" smtClean="0"/>
              <a:t> </a:t>
            </a:r>
            <a:r>
              <a:rPr lang="en-US" sz="1400" dirty="0" err="1" smtClean="0"/>
              <a:t>cannabinoids</a:t>
            </a:r>
            <a:r>
              <a:rPr lang="en-US" sz="1400" dirty="0" smtClean="0"/>
              <a:t> in blood and plasma following controlled smoked cannabis.  </a:t>
            </a:r>
            <a:r>
              <a:rPr lang="en-US" sz="1400" dirty="0" err="1" smtClean="0"/>
              <a:t>Scheidweiler</a:t>
            </a:r>
            <a:r>
              <a:rPr lang="en-US" sz="1400" dirty="0" smtClean="0"/>
              <a:t> et al. Clinical Chemistry (2013)59:7; 1108-1117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Sample selection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Whole blood vs. urine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Detection of THC metabolite in urine only indicates prior use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Detection time is past the window for impairment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Blood concentration of THC correlates with impairment of driving skills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Time sensitivity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THC concentrations often fall below detectable limits within 3-4 hours following ingestion (impairment may still exist)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</a:rPr>
              <a:t>Carboxy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-THC levels will remain in the blood longer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</a:rPr>
              <a:t>Carboxy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-THC is not psychoactive and only shows prior use of marijuana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Interpretation of blood results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Inadvisable to try and predict effects based on blood THC concentrations alone</a:t>
            </a:r>
          </a:p>
          <a:p>
            <a:pPr marL="868680" lvl="1" indent="-283464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Why?</a:t>
            </a:r>
          </a:p>
          <a:p>
            <a:pPr marL="1133856" lvl="2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Dependent on pattern of use</a:t>
            </a:r>
          </a:p>
          <a:p>
            <a:pPr marL="1133856" lvl="2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Dose</a:t>
            </a:r>
          </a:p>
          <a:p>
            <a:pPr marL="1133856" lvl="2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Route of administration</a:t>
            </a:r>
          </a:p>
          <a:p>
            <a:pPr marL="1133856" lvl="2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Experience of user</a:t>
            </a:r>
          </a:p>
          <a:p>
            <a:pPr marL="1133856" lvl="2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Time since last use</a:t>
            </a:r>
          </a:p>
          <a:p>
            <a:pPr marL="1133856" lvl="2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Potency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Remember that THC concentrations peak during the act of smoking and that the concentration often falls below detectable limits within 3-4 hours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Time of collection is critical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 and </a:t>
            </a:r>
            <a:r>
              <a:rPr lang="en-US" dirty="0" smtClean="0"/>
              <a:t>D</a:t>
            </a:r>
            <a:r>
              <a:rPr lang="en-US" dirty="0" smtClean="0"/>
              <a:t>riving Impairment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Case Approach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Evaluate driving for any errors associated with inattention, poor judgment and carelessness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Evaluate field sobriety tests for poor performance in divided attention tasks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Review statements or evidence of recent drug use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Look at the blood toxicology results for evidence of recent use and combined drug use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Testify to the known effects of the drug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Relate these effects to any observations made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Explain the potential of cannabis to cause impairment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Use appropriate timeframes to explain the toxicology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 2"/>
              <a:buNone/>
              <a:defRPr/>
            </a:pP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Conclusions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Cannabis impairs the cognitive and psychomotor tasks associated with driving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Critical skills needed for the safe operation of motor vehicles including coordination, vigilance, memory, attention, decision making, reaction time and perception are impaired following cannabis use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Combined drug use with cannabis increases impairment, especially ethanol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The role cannabis plays in impaired driving cases is most defensible when all relevant information is considered, including……….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Conclusions 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Driving pattern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Recent drug use history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Admission to cannabis use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Appearance of impairment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Field sobriety test performance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Physiological signs of cannabis use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AND TOXICOLOGY TEST RESULTS OF BLOOD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				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WA State Initiative-502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8153400" cy="426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Public initiative; November 6, 2012 general ballot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Approved by popular vote (~56%)</a:t>
            </a:r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Defined and legalized small amounts of marijuana and marijuana-infused products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Regulated marijuana production, distribution, and sale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DUI laws amended to include a per se level for blood THC</a:t>
            </a:r>
          </a:p>
          <a:p>
            <a:pPr eaLnBrk="1" hangingPunct="1">
              <a:spcBef>
                <a:spcPct val="0"/>
              </a:spcBef>
            </a:pPr>
            <a:endParaRPr lang="en-US" sz="24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Possession by anyone &lt;21 years, possession in larger amounts, &amp; unlicensed/unregulated production of marijuana remains illegal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Marijuana Legalization 	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5344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Possession and use of any combination of the following amounts of useable marijuana or marijuana-infused product by any person twenty-one years of age or older: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400" dirty="0" smtClean="0"/>
              <a:t>  (a) One ounce of useable marijuana;</a:t>
            </a:r>
            <a:br>
              <a:rPr lang="en-US" sz="2400" dirty="0" smtClean="0"/>
            </a:br>
            <a:r>
              <a:rPr lang="en-US" sz="2400" dirty="0" smtClean="0"/>
              <a:t>  (b) Sixteen ounces of marijuana-infused product in solid form;  </a:t>
            </a:r>
            <a:br>
              <a:rPr lang="en-US" sz="2400" dirty="0" smtClean="0"/>
            </a:br>
            <a:r>
              <a:rPr lang="en-US" sz="2400" dirty="0" smtClean="0"/>
              <a:t>  (c) Seventy-two ounces of marijuana-infused product in liquid 	form</a:t>
            </a:r>
            <a:r>
              <a:rPr lang="en-US" sz="20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Licensed/regulated growing, delivery, distribution, and sale of </a:t>
            </a:r>
            <a:r>
              <a:rPr lang="en-US" sz="2400" dirty="0" smtClean="0"/>
              <a:t>marijuana</a:t>
            </a:r>
            <a:endParaRPr lang="en-US" sz="2000" dirty="0" smtClean="0"/>
          </a:p>
          <a:p>
            <a:pPr lvl="1" eaLnBrk="1" hangingPunct="1">
              <a:spcBef>
                <a:spcPct val="0"/>
              </a:spcBef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600" dirty="0" smtClean="0">
                <a:solidFill>
                  <a:srgbClr val="000099"/>
                </a:solidFill>
              </a:rPr>
              <a:t>Driving Under the Influence </a:t>
            </a:r>
            <a:r>
              <a:rPr lang="en-US" sz="2800" dirty="0" smtClean="0">
                <a:solidFill>
                  <a:srgbClr val="000099"/>
                </a:solidFill>
              </a:rPr>
              <a:t>(RCW 46.61.502/3)</a:t>
            </a:r>
            <a:endParaRPr lang="en-US" sz="3600" dirty="0" smtClean="0">
              <a:solidFill>
                <a:srgbClr val="000099"/>
              </a:solidFill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smtClean="0"/>
              <a:t>(1) A person is guilty of driving while under the influence … </a:t>
            </a:r>
            <a:br>
              <a:rPr lang="en-US" sz="2000" smtClean="0"/>
            </a:br>
            <a:r>
              <a:rPr lang="en-US" sz="1200" smtClean="0"/>
              <a:t/>
            </a:r>
            <a:br>
              <a:rPr lang="en-US" sz="1200" smtClean="0"/>
            </a:br>
            <a:r>
              <a:rPr lang="en-US" sz="2000" smtClean="0"/>
              <a:t>    (b) </a:t>
            </a:r>
            <a:r>
              <a:rPr lang="en-US" sz="2000" u="sng" smtClean="0"/>
              <a:t>The person has, within two hours after driving, a THC concentration of 5.00 or higher as shown by analysis of the person's blood </a:t>
            </a:r>
            <a:r>
              <a:rPr lang="en-US" sz="2000" smtClean="0"/>
              <a:t>… ; or</a:t>
            </a:r>
            <a:br>
              <a:rPr lang="en-US" sz="2000" smtClean="0"/>
            </a:br>
            <a:r>
              <a:rPr lang="en-US" sz="1200" smtClean="0"/>
              <a:t/>
            </a:r>
            <a:br>
              <a:rPr lang="en-US" sz="1200" smtClean="0"/>
            </a:br>
            <a:r>
              <a:rPr lang="en-US" sz="2000" smtClean="0"/>
              <a:t>    (c) While the person is under the influence of or affected by intoxicating liquor, </a:t>
            </a:r>
            <a:r>
              <a:rPr lang="en-US" sz="2000" u="sng" smtClean="0"/>
              <a:t>marijuana, </a:t>
            </a:r>
            <a:r>
              <a:rPr lang="en-US" sz="2000" smtClean="0"/>
              <a:t>or any drug;  </a:t>
            </a:r>
            <a:br>
              <a:rPr lang="en-US" sz="2000" smtClean="0"/>
            </a:br>
            <a:endParaRPr lang="en-US" sz="1200" smtClean="0"/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4(b) </a:t>
            </a:r>
            <a:r>
              <a:rPr lang="en-US" sz="2000" u="sng" smtClean="0"/>
              <a:t>Analyses of blood samples obtained more than two hours after the alleged driving may be used as evidence that within two hours … a person had a THC concentration of 5.00 or more … and … above 0.00 may be used as evidence that a person was under the influence of or affected by marijuana</a:t>
            </a:r>
            <a:r>
              <a:rPr lang="en-US" sz="2000" smtClean="0"/>
              <a:t> …</a:t>
            </a:r>
            <a:br>
              <a:rPr lang="en-US" sz="2000" smtClean="0"/>
            </a:br>
            <a:endParaRPr lang="en-US" sz="1200" smtClean="0"/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(under 21 years): … </a:t>
            </a:r>
            <a:r>
              <a:rPr lang="en-US" sz="2000" u="sng" smtClean="0"/>
              <a:t>has, within two hours </a:t>
            </a:r>
            <a:r>
              <a:rPr lang="en-US" sz="2000" smtClean="0"/>
              <a:t>… </a:t>
            </a:r>
            <a:r>
              <a:rPr lang="en-US" sz="2000" u="sng" smtClean="0"/>
              <a:t>a THC concentration above 0.00</a:t>
            </a:r>
            <a:endParaRPr lang="en-US" sz="2000" smtClean="0"/>
          </a:p>
          <a:p>
            <a:pPr lvl="1" eaLnBrk="1" hangingPunct="1">
              <a:spcBef>
                <a:spcPct val="0"/>
              </a:spcBef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THC </a:t>
            </a:r>
            <a:r>
              <a:rPr lang="en-US" i="1" dirty="0" smtClean="0"/>
              <a:t>per se </a:t>
            </a:r>
            <a:r>
              <a:rPr lang="en-US" dirty="0" smtClean="0"/>
              <a:t>laws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11 states have a zero tolerance </a:t>
            </a:r>
            <a:r>
              <a:rPr lang="en-US" i="1" dirty="0" smtClean="0"/>
              <a:t>per se </a:t>
            </a:r>
            <a:r>
              <a:rPr lang="en-US" dirty="0" smtClean="0"/>
              <a:t>law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Including metabolites:  Arizona, Georgia, Illinois, Indiana, Oklahoma, Pennsylvania, and Utah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Excluding metabolites:  Delaware (inactive), Michigan (inactive) Rhode Island, Wisconsin</a:t>
            </a:r>
          </a:p>
          <a:p>
            <a:r>
              <a:rPr lang="en-US" dirty="0" smtClean="0"/>
              <a:t>5 states have established </a:t>
            </a:r>
            <a:r>
              <a:rPr lang="en-US" i="1" dirty="0" smtClean="0"/>
              <a:t>per se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Colorado:  5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THC in blood</a:t>
            </a:r>
          </a:p>
          <a:p>
            <a:pPr lvl="1"/>
            <a:r>
              <a:rPr lang="en-US" dirty="0" smtClean="0"/>
              <a:t>Iowa:  50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of any metabolite in urine</a:t>
            </a:r>
          </a:p>
          <a:p>
            <a:pPr lvl="1"/>
            <a:r>
              <a:rPr lang="en-US" dirty="0" smtClean="0"/>
              <a:t>Nevada: 2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in blood or 10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in urine of THC or 5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in blood or 15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of any metabolite in urine</a:t>
            </a:r>
          </a:p>
          <a:p>
            <a:pPr lvl="1"/>
            <a:r>
              <a:rPr lang="en-US" dirty="0" smtClean="0"/>
              <a:t>Ohio: 2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in blood or 10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in urine of THC or 35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in blood or 50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of any metabolite in urine</a:t>
            </a:r>
          </a:p>
          <a:p>
            <a:pPr lvl="1"/>
            <a:r>
              <a:rPr lang="en-US" dirty="0" smtClean="0"/>
              <a:t>Washington:  5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THC in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502 Backgrounder - Science Behind the Per Se - 092912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9906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Demographics</a:t>
            </a:r>
            <a:endParaRPr lang="en-US" sz="36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4267200"/>
          <a:ext cx="6019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752600"/>
          <a:ext cx="7924799" cy="2362198"/>
        </p:xfrm>
        <a:graphic>
          <a:graphicData uri="http://schemas.openxmlformats.org/drawingml/2006/table">
            <a:tbl>
              <a:tblPr/>
              <a:tblGrid>
                <a:gridCol w="1267968"/>
                <a:gridCol w="2060448"/>
                <a:gridCol w="2298192"/>
                <a:gridCol w="2298191"/>
              </a:tblGrid>
              <a:tr h="425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Percent Male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Age, Range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Age, Median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8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14 - 76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25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78 %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15 - 74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25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81 %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14 - 70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25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77 %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16 - 85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25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79 %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14 - 78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years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914400"/>
          </a:xfrm>
        </p:spPr>
        <p:txBody>
          <a:bodyPr anchor="ctr"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Delta</a:t>
            </a:r>
            <a:r>
              <a:rPr lang="en-US" baseline="30000" smtClean="0">
                <a:solidFill>
                  <a:srgbClr val="000099"/>
                </a:solidFill>
              </a:rPr>
              <a:t>9</a:t>
            </a:r>
            <a:r>
              <a:rPr lang="en-US" smtClean="0">
                <a:solidFill>
                  <a:srgbClr val="000099"/>
                </a:solidFill>
              </a:rPr>
              <a:t>-THC results:   Raw data</a:t>
            </a:r>
            <a:r>
              <a:rPr lang="en-US" sz="3600" smtClean="0">
                <a:solidFill>
                  <a:srgbClr val="000099"/>
                </a:solidFill>
              </a:rPr>
              <a:t>	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524000"/>
          <a:ext cx="8305799" cy="2901789"/>
        </p:xfrm>
        <a:graphic>
          <a:graphicData uri="http://schemas.openxmlformats.org/drawingml/2006/table">
            <a:tbl>
              <a:tblPr/>
              <a:tblGrid>
                <a:gridCol w="1253706"/>
                <a:gridCol w="2350698"/>
                <a:gridCol w="2292714"/>
                <a:gridCol w="2408681"/>
              </a:tblGrid>
              <a:tr h="758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Total # DUI/DRE cases received for testing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Number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cases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positive for THC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Percentage 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cases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positive for THC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4,809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877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18.2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5,012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974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19.4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4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5,132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1,036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20.2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5,298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988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18.6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4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5,468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24.9  </a:t>
                      </a: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828800" y="4343400"/>
          <a:ext cx="5410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Absorption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Smoking</a:t>
            </a:r>
          </a:p>
          <a:p>
            <a:pPr lvl="1"/>
            <a:r>
              <a:rPr lang="en-US" dirty="0" smtClean="0"/>
              <a:t>Rapid and efficient</a:t>
            </a:r>
          </a:p>
          <a:p>
            <a:pPr lvl="1"/>
            <a:r>
              <a:rPr lang="en-US" dirty="0" smtClean="0"/>
              <a:t>Factors for bioavailability - how many puffs, duration and volume of inhalation, spacing between puffs, user experience</a:t>
            </a:r>
          </a:p>
          <a:p>
            <a:pPr lvl="1"/>
            <a:r>
              <a:rPr lang="en-US" dirty="0" smtClean="0"/>
              <a:t>Effects felt within seconds, peak concentration reached in minutes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Oral</a:t>
            </a:r>
          </a:p>
          <a:p>
            <a:pPr lvl="1"/>
            <a:r>
              <a:rPr lang="en-US" dirty="0" smtClean="0"/>
              <a:t>Slower absorption with lower bioavailability</a:t>
            </a:r>
          </a:p>
          <a:p>
            <a:pPr lvl="1"/>
            <a:r>
              <a:rPr lang="en-US" dirty="0" smtClean="0"/>
              <a:t>First pass metabolism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9906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Carboxy-THC results:   Raw data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15730"/>
          <a:ext cx="8229601" cy="2880070"/>
        </p:xfrm>
        <a:graphic>
          <a:graphicData uri="http://schemas.openxmlformats.org/drawingml/2006/table">
            <a:tbl>
              <a:tblPr/>
              <a:tblGrid>
                <a:gridCol w="1066801"/>
                <a:gridCol w="2286000"/>
                <a:gridCol w="2499360"/>
                <a:gridCol w="2377440"/>
              </a:tblGrid>
              <a:tr h="685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Total # DUI/DRE cases received for testing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Number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cases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positive for carboxy-THC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Percentage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positive 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carboxy-THC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4,809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1,267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26.3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5,012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1,413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28.2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5,132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1,460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28.4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5,298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1,515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28.6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5,468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2,187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40.0  </a:t>
                      </a: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524000" y="4419600"/>
          <a:ext cx="5943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305800" cy="11430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THC concentrations </a:t>
            </a:r>
            <a:r>
              <a:rPr lang="en-US" sz="2800" dirty="0" smtClean="0">
                <a:solidFill>
                  <a:srgbClr val="000099"/>
                </a:solidFill>
              </a:rPr>
              <a:t>(normalized 2009-2012)</a:t>
            </a:r>
            <a:endParaRPr lang="en-US" sz="3600" dirty="0" smtClean="0">
              <a:solidFill>
                <a:srgbClr val="000099"/>
              </a:solidFill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lvl="1" eaLnBrk="1" hangingPunct="1">
              <a:spcBef>
                <a:spcPct val="0"/>
              </a:spcBef>
            </a:pPr>
            <a:endParaRPr 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905000"/>
          <a:ext cx="8077200" cy="2971799"/>
        </p:xfrm>
        <a:graphic>
          <a:graphicData uri="http://schemas.openxmlformats.org/drawingml/2006/table">
            <a:tbl>
              <a:tblPr/>
              <a:tblGrid>
                <a:gridCol w="816795"/>
                <a:gridCol w="2018816"/>
                <a:gridCol w="1718554"/>
                <a:gridCol w="1814086"/>
                <a:gridCol w="1708949"/>
              </a:tblGrid>
              <a:tr h="866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# of DUI/DRE cases positive for THC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THC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conc.</a:t>
                      </a:r>
                      <a:r>
                        <a:rPr lang="en-US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Range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/mL)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THC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conc. Average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/mL)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THC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conc. Median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/mL)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6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813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7.6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869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6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933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2 - 58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970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2 - 90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8.1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6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2 - 77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0099"/>
                </a:solidFill>
              </a:rPr>
              <a:t>THC concentrations above per se 5 </a:t>
            </a:r>
            <a:r>
              <a:rPr lang="en-US" sz="3600" dirty="0" err="1" smtClean="0">
                <a:solidFill>
                  <a:srgbClr val="000099"/>
                </a:solidFill>
              </a:rPr>
              <a:t>ng</a:t>
            </a:r>
            <a:r>
              <a:rPr lang="en-US" sz="3600" dirty="0" smtClean="0">
                <a:solidFill>
                  <a:srgbClr val="000099"/>
                </a:solidFill>
              </a:rPr>
              <a:t>/</a:t>
            </a:r>
            <a:r>
              <a:rPr lang="en-US" sz="3600" dirty="0" err="1" smtClean="0">
                <a:solidFill>
                  <a:srgbClr val="000099"/>
                </a:solidFill>
              </a:rPr>
              <a:t>mL</a:t>
            </a:r>
            <a:r>
              <a:rPr lang="en-US" sz="3600" dirty="0" smtClean="0">
                <a:solidFill>
                  <a:srgbClr val="000099"/>
                </a:solidFill>
              </a:rPr>
              <a:t> 	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lvl="1" eaLnBrk="1" hangingPunct="1">
              <a:spcBef>
                <a:spcPct val="0"/>
              </a:spcBef>
            </a:pPr>
            <a:endParaRPr lang="en-US" sz="18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133600"/>
          <a:ext cx="7696199" cy="3209012"/>
        </p:xfrm>
        <a:graphic>
          <a:graphicData uri="http://schemas.openxmlformats.org/drawingml/2006/table">
            <a:tbl>
              <a:tblPr/>
              <a:tblGrid>
                <a:gridCol w="1219200"/>
                <a:gridCol w="2323426"/>
                <a:gridCol w="1943687"/>
                <a:gridCol w="2209886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# of DUI/DRE cases positive for THC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# of THC cases </a:t>
                      </a:r>
                      <a:r>
                        <a:rPr lang="en-US" sz="1800" b="1" u="sng" dirty="0">
                          <a:latin typeface="Calibri"/>
                          <a:ea typeface="Calibri"/>
                          <a:cs typeface="Times New Roman"/>
                        </a:rPr>
                        <a:t>BELOW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5 </a:t>
                      </a: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/mL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# (%) of THC cases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800" b="1" u="sng" dirty="0" err="1"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1800" b="1" u="sng" dirty="0">
                          <a:latin typeface="Calibri"/>
                          <a:ea typeface="Calibri"/>
                          <a:cs typeface="Times New Roman"/>
                        </a:rPr>
                        <a:t>/mL or higher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813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470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(58%)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863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403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460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(53%)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933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506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(54%)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970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610 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(63%)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2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642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720  </a:t>
                      </a:r>
                      <a:r>
                        <a:rPr lang="en-US" sz="2400" b="1" dirty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(53%)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8382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000099"/>
                </a:solidFill>
              </a:rPr>
              <a:t/>
            </a:r>
            <a:br>
              <a:rPr lang="en-US" sz="3600" dirty="0" smtClean="0">
                <a:solidFill>
                  <a:srgbClr val="000099"/>
                </a:solidFill>
              </a:rPr>
            </a:br>
            <a:r>
              <a:rPr lang="en-US" sz="3600" dirty="0" smtClean="0">
                <a:solidFill>
                  <a:srgbClr val="000099"/>
                </a:solidFill>
              </a:rPr>
              <a:t>Combined </a:t>
            </a:r>
            <a:r>
              <a:rPr lang="en-US" sz="3600" dirty="0" err="1" smtClean="0">
                <a:solidFill>
                  <a:srgbClr val="000099"/>
                </a:solidFill>
              </a:rPr>
              <a:t>Alc</a:t>
            </a:r>
            <a:r>
              <a:rPr lang="en-US" sz="3600" dirty="0" smtClean="0">
                <a:solidFill>
                  <a:srgbClr val="000099"/>
                </a:solidFill>
              </a:rPr>
              <a:t>/Drug use in Marijuana cases 	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lvl="1" eaLnBrk="1" hangingPunct="1">
              <a:spcBef>
                <a:spcPct val="0"/>
              </a:spcBef>
            </a:pPr>
            <a:endParaRPr lang="en-US" sz="180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7800"/>
          <a:ext cx="883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5105400"/>
          <a:ext cx="8199122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2"/>
                <a:gridCol w="1219200"/>
                <a:gridCol w="1143000"/>
                <a:gridCol w="1219200"/>
                <a:gridCol w="1219200"/>
                <a:gridCol w="1112520"/>
              </a:tblGrid>
              <a:tr h="457200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2011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2012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2013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NEG for </a:t>
                      </a:r>
                      <a:r>
                        <a:rPr lang="en-US" sz="2200" b="1" dirty="0" err="1" smtClean="0">
                          <a:latin typeface="Calibri" pitchFamily="34" charset="0"/>
                        </a:rPr>
                        <a:t>alc</a:t>
                      </a:r>
                      <a:r>
                        <a:rPr lang="en-US" sz="2200" b="1" dirty="0" smtClean="0">
                          <a:latin typeface="Calibri" pitchFamily="34" charset="0"/>
                        </a:rPr>
                        <a:t>/drugs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48</a:t>
                      </a:r>
                      <a:r>
                        <a:rPr lang="en-US" sz="22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latin typeface="Calibri" pitchFamily="34" charset="0"/>
                        </a:rPr>
                        <a:t>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Calibri" pitchFamily="34" charset="0"/>
                        </a:rPr>
                        <a:t>46</a:t>
                      </a:r>
                      <a:r>
                        <a:rPr lang="en-US" sz="22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latin typeface="Calibri" pitchFamily="34" charset="0"/>
                        </a:rPr>
                        <a:t>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50 %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49 %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40 %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POS for </a:t>
                      </a:r>
                      <a:r>
                        <a:rPr lang="en-US" sz="2200" b="1" dirty="0" err="1" smtClean="0">
                          <a:latin typeface="Calibri" pitchFamily="34" charset="0"/>
                        </a:rPr>
                        <a:t>alc</a:t>
                      </a:r>
                      <a:r>
                        <a:rPr lang="en-US" sz="2200" b="1" dirty="0" smtClean="0">
                          <a:latin typeface="Calibri" pitchFamily="34" charset="0"/>
                        </a:rPr>
                        <a:t>/drugs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52 %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54 %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50 %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51 %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60 %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762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000099"/>
                </a:solidFill>
              </a:rPr>
              <a:t/>
            </a:r>
            <a:br>
              <a:rPr lang="en-US" sz="3600" dirty="0" smtClean="0">
                <a:solidFill>
                  <a:srgbClr val="000099"/>
                </a:solidFill>
              </a:rPr>
            </a:br>
            <a:r>
              <a:rPr lang="en-US" sz="3600" dirty="0" smtClean="0">
                <a:solidFill>
                  <a:srgbClr val="000099"/>
                </a:solidFill>
              </a:rPr>
              <a:t>Concentration of Alcohol in Marijuana cases</a:t>
            </a:r>
            <a:r>
              <a:rPr lang="en-US" dirty="0" smtClean="0">
                <a:solidFill>
                  <a:srgbClr val="000099"/>
                </a:solidFill>
              </a:rPr>
              <a:t> 	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lvl="1" eaLnBrk="1" hangingPunct="1">
              <a:spcBef>
                <a:spcPct val="0"/>
              </a:spcBef>
            </a:pPr>
            <a:endParaRPr lang="en-US" sz="180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3048000"/>
          <a:ext cx="8686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676400"/>
          <a:ext cx="8046720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/>
                <a:gridCol w="1188720"/>
                <a:gridCol w="1188720"/>
                <a:gridCol w="1188720"/>
                <a:gridCol w="1188720"/>
                <a:gridCol w="1188720"/>
              </a:tblGrid>
              <a:tr h="457200">
                <a:tc>
                  <a:txBody>
                    <a:bodyPr/>
                    <a:lstStyle/>
                    <a:p>
                      <a:endParaRPr lang="en-US" sz="22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2011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2012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2013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Alcohol NEG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81</a:t>
                      </a:r>
                      <a:r>
                        <a:rPr lang="en-US" sz="22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200" b="1" dirty="0" smtClean="0">
                          <a:latin typeface="Calibri" pitchFamily="34" charset="0"/>
                        </a:rPr>
                        <a:t>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82 %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82 %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81 %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66 %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Alcohol POS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19 %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18 %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18 %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itchFamily="34" charset="0"/>
                        </a:rPr>
                        <a:t>19 %</a:t>
                      </a:r>
                      <a:endParaRPr lang="en-US" sz="22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34 %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838200"/>
          </a:xfrm>
        </p:spPr>
        <p:txBody>
          <a:bodyPr anchor="ctr"/>
          <a:lstStyle/>
          <a:p>
            <a:pPr eaLnBrk="1" hangingPunct="1"/>
            <a:r>
              <a:rPr lang="en-US" sz="3600" dirty="0" smtClean="0">
                <a:solidFill>
                  <a:srgbClr val="000099"/>
                </a:solidFill>
              </a:rPr>
              <a:t>Other drug use in Marijuana cases 	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eaLnBrk="1" hangingPunct="1">
              <a:spcBef>
                <a:spcPct val="0"/>
              </a:spcBef>
            </a:pPr>
            <a:endParaRPr lang="en-US" sz="1800" smtClean="0"/>
          </a:p>
          <a:p>
            <a:pPr lvl="1" eaLnBrk="1" hangingPunct="1">
              <a:spcBef>
                <a:spcPct val="0"/>
              </a:spcBef>
            </a:pPr>
            <a:endParaRPr lang="en-US" sz="18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4419599"/>
          <a:ext cx="7848600" cy="24384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813"/>
                <a:gridCol w="1358412"/>
                <a:gridCol w="1207477"/>
                <a:gridCol w="1282944"/>
                <a:gridCol w="1207477"/>
                <a:gridCol w="1207477"/>
              </a:tblGrid>
              <a:tr h="348343">
                <a:tc>
                  <a:txBody>
                    <a:bodyPr/>
                    <a:lstStyle/>
                    <a:p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</a:rPr>
                        <a:t>Methamph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.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116 (9%)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184 (13%)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156 (11%)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190 (13%)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253 (12%)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</a:rPr>
                        <a:t>Alprazolam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86 (7%)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80 (6%)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90 (6%)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80 (5%)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118 (5%)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</a:rPr>
                        <a:t>Oxycodone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92 (7%)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90 (6%)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62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59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92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Diazepam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75 (6%)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71 (5%)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66 (5%)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53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56 (3%)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Methadone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60 (5%)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66 (5%)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58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54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60 (3%)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Morphine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50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49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54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66 (4%)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</a:rPr>
                        <a:t>102 (5%)</a:t>
                      </a:r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52400" y="1447800"/>
          <a:ext cx="8991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Zolpidem</a:t>
            </a:r>
            <a:r>
              <a:rPr lang="en-US" dirty="0" smtClean="0"/>
              <a:t> and Driving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Zolpidem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Benzodiazepine hypnotic</a:t>
            </a:r>
          </a:p>
          <a:p>
            <a:r>
              <a:rPr lang="en-US" dirty="0" smtClean="0"/>
              <a:t>CNS Depressant</a:t>
            </a:r>
          </a:p>
          <a:p>
            <a:endParaRPr lang="en-US" dirty="0" smtClean="0"/>
          </a:p>
          <a:p>
            <a:r>
              <a:rPr lang="en-US" dirty="0" smtClean="0"/>
              <a:t>Primarily used for the treatment of insomnia </a:t>
            </a:r>
          </a:p>
          <a:p>
            <a:endParaRPr lang="en-US" dirty="0" smtClean="0"/>
          </a:p>
          <a:p>
            <a:r>
              <a:rPr lang="en-US" dirty="0" err="1" smtClean="0"/>
              <a:t>Ambien</a:t>
            </a:r>
            <a:endParaRPr lang="en-US" dirty="0" smtClean="0"/>
          </a:p>
          <a:p>
            <a:pPr lvl="1"/>
            <a:r>
              <a:rPr lang="en-US" dirty="0" smtClean="0"/>
              <a:t>FDA approved for use in 1992</a:t>
            </a:r>
          </a:p>
          <a:p>
            <a:pPr lvl="1"/>
            <a:r>
              <a:rPr lang="en-US" dirty="0" smtClean="0"/>
              <a:t>2013 FDA changed the recommended dosage</a:t>
            </a:r>
          </a:p>
          <a:p>
            <a:pPr lvl="1"/>
            <a:r>
              <a:rPr lang="en-US" dirty="0" smtClean="0"/>
              <a:t>Controlled release medication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Pharmocokinetics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Rapidly absorbed – starts to work within 15 minutes</a:t>
            </a:r>
          </a:p>
          <a:p>
            <a:r>
              <a:rPr lang="en-US" dirty="0" smtClean="0"/>
              <a:t>Half life:  2-3 hours</a:t>
            </a:r>
          </a:p>
          <a:p>
            <a:r>
              <a:rPr lang="en-US" dirty="0" smtClean="0"/>
              <a:t>No active </a:t>
            </a:r>
            <a:r>
              <a:rPr lang="en-US" dirty="0" smtClean="0"/>
              <a:t>metabolites</a:t>
            </a:r>
          </a:p>
          <a:p>
            <a:r>
              <a:rPr lang="en-US" dirty="0" smtClean="0"/>
              <a:t>Duration </a:t>
            </a:r>
            <a:r>
              <a:rPr lang="en-US" dirty="0" smtClean="0"/>
              <a:t>of effects:  6-8 hours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2627" y="6488668"/>
            <a:ext cx="595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Baselt</a:t>
            </a:r>
            <a:r>
              <a:rPr lang="en-US" dirty="0" smtClean="0"/>
              <a:t>, Disposition of Toxic Drugs and Chemicals in Man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4038600"/>
          <a:ext cx="6858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 mg CR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Cmax</a:t>
                      </a:r>
                      <a:r>
                        <a:rPr lang="en-US" dirty="0" smtClean="0"/>
                        <a:t>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0.134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0.029 - 0.113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0.058 - 0.272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0.069 - 0.197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zolpidem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Sedation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Motor </a:t>
            </a:r>
            <a:r>
              <a:rPr lang="en-US" dirty="0" err="1" smtClean="0"/>
              <a:t>incoordination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Adverse effects: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Amnesia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Distribution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 volume of distribution</a:t>
            </a:r>
          </a:p>
          <a:p>
            <a:r>
              <a:rPr lang="en-US" dirty="0" smtClean="0"/>
              <a:t>Highly protein bound in plasma</a:t>
            </a:r>
          </a:p>
          <a:p>
            <a:r>
              <a:rPr lang="en-US" dirty="0" smtClean="0"/>
              <a:t>High lipid solubility</a:t>
            </a:r>
          </a:p>
          <a:p>
            <a:pPr lvl="1"/>
            <a:r>
              <a:rPr lang="en-US" dirty="0" smtClean="0"/>
              <a:t>Drug is stored in fat and slowly released</a:t>
            </a:r>
          </a:p>
          <a:p>
            <a:pPr lvl="1"/>
            <a:r>
              <a:rPr lang="en-US" dirty="0" smtClean="0"/>
              <a:t>Long terminal half life (days)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 of balance</a:t>
            </a:r>
          </a:p>
          <a:p>
            <a:r>
              <a:rPr lang="en-US" dirty="0" smtClean="0"/>
              <a:t>Unsteady gait</a:t>
            </a:r>
          </a:p>
          <a:p>
            <a:r>
              <a:rPr lang="en-US" dirty="0" smtClean="0"/>
              <a:t>Poor or slow coordination</a:t>
            </a:r>
          </a:p>
          <a:p>
            <a:r>
              <a:rPr lang="en-US" dirty="0" smtClean="0"/>
              <a:t>Slow or slurred speech</a:t>
            </a:r>
          </a:p>
          <a:p>
            <a:r>
              <a:rPr lang="en-US" dirty="0" smtClean="0"/>
              <a:t>Appear tired/drowsy</a:t>
            </a:r>
          </a:p>
          <a:p>
            <a:r>
              <a:rPr lang="en-US" dirty="0" smtClean="0"/>
              <a:t>Disoriented</a:t>
            </a:r>
          </a:p>
          <a:p>
            <a:r>
              <a:rPr lang="en-US" dirty="0" smtClean="0"/>
              <a:t>Short term memory loss</a:t>
            </a:r>
          </a:p>
          <a:p>
            <a:r>
              <a:rPr lang="en-US" dirty="0" smtClean="0"/>
              <a:t>Poor performance on SFSTs (HGN present)</a:t>
            </a:r>
          </a:p>
          <a:p>
            <a:r>
              <a:rPr lang="en-US" dirty="0" smtClean="0"/>
              <a:t>Muscle flaccidity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172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Sleep driving: Sleepwalking variant or misuse of z-drugs?  Pressman MR.  Sleep Medicine Reviews 2011;1-8; </a:t>
            </a:r>
            <a:r>
              <a:rPr lang="en-US" sz="1600" dirty="0" err="1" smtClean="0"/>
              <a:t>Zolpidem</a:t>
            </a:r>
            <a:r>
              <a:rPr lang="en-US" sz="1600" dirty="0" smtClean="0"/>
              <a:t> and driving impairment.  Logan and Couper. JFS 2001;46(1):105-110</a:t>
            </a:r>
            <a:endParaRPr lang="en-US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 indicators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28 cases:  11 M and 17 F</a:t>
            </a:r>
          </a:p>
          <a:p>
            <a:r>
              <a:rPr lang="en-US" dirty="0" err="1" smtClean="0"/>
              <a:t>Zolpidem</a:t>
            </a:r>
            <a:r>
              <a:rPr lang="en-US" dirty="0" smtClean="0"/>
              <a:t> only drug detected:  0.05 – 0.69 mg/L (average 0.22 mg/L)</a:t>
            </a:r>
          </a:p>
          <a:p>
            <a:r>
              <a:rPr lang="en-US" dirty="0" smtClean="0"/>
              <a:t>HGN: 6 clues (21), 4 clues (5), 2 clues (2)</a:t>
            </a:r>
          </a:p>
          <a:p>
            <a:r>
              <a:rPr lang="en-US" dirty="0" smtClean="0"/>
              <a:t>VGN:  13</a:t>
            </a:r>
          </a:p>
          <a:p>
            <a:r>
              <a:rPr lang="en-US" dirty="0" smtClean="0"/>
              <a:t>Lack of convergence:  28</a:t>
            </a:r>
          </a:p>
          <a:p>
            <a:r>
              <a:rPr lang="en-US" dirty="0" smtClean="0"/>
              <a:t>Body Temperature:  Average 97.0 (95.4 – 101.2)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553200"/>
            <a:ext cx="599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Chuck Hayes – </a:t>
            </a:r>
            <a:r>
              <a:rPr lang="en-US" dirty="0" err="1" smtClean="0"/>
              <a:t>Zolpidem</a:t>
            </a:r>
            <a:r>
              <a:rPr lang="en-US" dirty="0" smtClean="0"/>
              <a:t> and Driving – A Dangerous Mix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Hitting stationary objects</a:t>
            </a:r>
          </a:p>
          <a:p>
            <a:pPr lvl="1"/>
            <a:r>
              <a:rPr lang="en-US" dirty="0" smtClean="0"/>
              <a:t>Lane deviation</a:t>
            </a:r>
          </a:p>
          <a:p>
            <a:pPr lvl="1"/>
            <a:r>
              <a:rPr lang="en-US" dirty="0" smtClean="0"/>
              <a:t>Tires over </a:t>
            </a:r>
            <a:r>
              <a:rPr lang="en-US" dirty="0" smtClean="0"/>
              <a:t>curb</a:t>
            </a:r>
          </a:p>
          <a:p>
            <a:pPr lvl="1"/>
            <a:r>
              <a:rPr lang="en-US" dirty="0" smtClean="0"/>
              <a:t>Speed varying from posted limit</a:t>
            </a:r>
          </a:p>
          <a:p>
            <a:pPr lvl="1"/>
            <a:r>
              <a:rPr lang="en-US" dirty="0" smtClean="0"/>
              <a:t>Hitting other vehicles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17220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Zolpidem</a:t>
            </a:r>
            <a:r>
              <a:rPr lang="en-US" dirty="0" smtClean="0"/>
              <a:t> and traffic safety – the importance of treatment compliance.  </a:t>
            </a:r>
            <a:r>
              <a:rPr lang="en-US" dirty="0" err="1" smtClean="0"/>
              <a:t>Verster</a:t>
            </a:r>
            <a:r>
              <a:rPr lang="en-US" dirty="0" smtClean="0"/>
              <a:t> et al. Current Drug Safety 2007;2: 220-226.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Driving while asleep or not fully conscious</a:t>
            </a:r>
          </a:p>
          <a:p>
            <a:r>
              <a:rPr lang="en-US" dirty="0" smtClean="0"/>
              <a:t>Variant of sleep walking</a:t>
            </a:r>
          </a:p>
          <a:p>
            <a:r>
              <a:rPr lang="en-US" dirty="0" smtClean="0"/>
              <a:t>More likely to occur when: </a:t>
            </a:r>
          </a:p>
          <a:p>
            <a:pPr lvl="1"/>
            <a:r>
              <a:rPr lang="en-US" dirty="0" smtClean="0"/>
              <a:t>Higher dose is taken, or in combination with other drugs</a:t>
            </a:r>
          </a:p>
          <a:p>
            <a:pPr lvl="1"/>
            <a:r>
              <a:rPr lang="en-US" dirty="0" smtClean="0"/>
              <a:t>Following sleep deprivation or stress</a:t>
            </a:r>
          </a:p>
          <a:p>
            <a:pPr lvl="1"/>
            <a:r>
              <a:rPr lang="en-US" dirty="0" smtClean="0"/>
              <a:t>Have a history of sleepwalking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Sleep driving </a:t>
            </a:r>
            <a:r>
              <a:rPr lang="en-US" dirty="0" err="1" smtClean="0"/>
              <a:t>vs</a:t>
            </a:r>
            <a:r>
              <a:rPr lang="en-US" dirty="0" smtClean="0"/>
              <a:t> Impaired by </a:t>
            </a:r>
            <a:r>
              <a:rPr lang="en-US" dirty="0" err="1" smtClean="0"/>
              <a:t>zolpidem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Sleep driving:</a:t>
            </a:r>
          </a:p>
          <a:p>
            <a:pPr lvl="1"/>
            <a:r>
              <a:rPr lang="en-US" dirty="0" smtClean="0"/>
              <a:t>Severe cognitive impairment:  unable to interact with law enforcement, perform SFSTs or demonstrate comprehension</a:t>
            </a:r>
          </a:p>
          <a:p>
            <a:pPr lvl="1"/>
            <a:r>
              <a:rPr lang="en-US" dirty="0" smtClean="0"/>
              <a:t>Near normal physical function:  can remain steady, walk, stand up</a:t>
            </a:r>
          </a:p>
          <a:p>
            <a:endParaRPr lang="en-US" dirty="0" smtClean="0"/>
          </a:p>
          <a:p>
            <a:r>
              <a:rPr lang="en-US" dirty="0" smtClean="0"/>
              <a:t>Impaired by </a:t>
            </a:r>
            <a:r>
              <a:rPr lang="en-US" dirty="0" err="1" smtClean="0"/>
              <a:t>zolpidem</a:t>
            </a:r>
            <a:endParaRPr lang="en-US" dirty="0" smtClean="0"/>
          </a:p>
          <a:p>
            <a:pPr lvl="1"/>
            <a:r>
              <a:rPr lang="en-US" dirty="0" smtClean="0"/>
              <a:t>Varying degree of cognitive impairment: but does respond to requests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Severe physical impairment:  flaccid muscle tone, lack of balance and steadiness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Sleep driving: Sleepwalking variant or misuse of z-drugs?  Pressman MR.  Sleep Medicine Reviews 2011;1-8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toxicology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Assumptions for retrograde and </a:t>
            </a:r>
            <a:r>
              <a:rPr lang="en-US" dirty="0" err="1" smtClean="0"/>
              <a:t>Widmark</a:t>
            </a:r>
            <a:r>
              <a:rPr lang="en-US" dirty="0" smtClean="0"/>
              <a:t> calculations</a:t>
            </a:r>
          </a:p>
          <a:p>
            <a:endParaRPr lang="en-US" dirty="0" smtClean="0"/>
          </a:p>
          <a:p>
            <a:r>
              <a:rPr lang="en-US" dirty="0" smtClean="0"/>
              <a:t>Synthetic drugs</a:t>
            </a:r>
          </a:p>
          <a:p>
            <a:pPr lvl="1"/>
            <a:r>
              <a:rPr lang="en-US" dirty="0" smtClean="0"/>
              <a:t>Spice – synthetic </a:t>
            </a:r>
            <a:r>
              <a:rPr lang="en-US" dirty="0" err="1" smtClean="0"/>
              <a:t>cannabinoids</a:t>
            </a:r>
            <a:endParaRPr lang="en-US" dirty="0" smtClean="0"/>
          </a:p>
          <a:p>
            <a:pPr lvl="1"/>
            <a:r>
              <a:rPr lang="en-US" dirty="0" smtClean="0"/>
              <a:t>Bath salts – synthetic </a:t>
            </a:r>
            <a:r>
              <a:rPr lang="en-US" dirty="0" err="1" smtClean="0"/>
              <a:t>cathinones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Court issues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Brianna Peterson</a:t>
            </a:r>
          </a:p>
          <a:p>
            <a:r>
              <a:rPr lang="en-US" dirty="0" smtClean="0"/>
              <a:t>206-262-6100</a:t>
            </a:r>
          </a:p>
          <a:p>
            <a:r>
              <a:rPr lang="en-US" dirty="0" smtClean="0"/>
              <a:t>brianna.peterson@wsp.wa.gov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Metabolism/Elimination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Active metabolite:  11-OH-THC	</a:t>
            </a:r>
          </a:p>
          <a:p>
            <a:pPr lvl="1"/>
            <a:r>
              <a:rPr lang="en-US" dirty="0" smtClean="0"/>
              <a:t>Peak concentrations 13.5 min after start of smoking</a:t>
            </a:r>
          </a:p>
          <a:p>
            <a:pPr lvl="1"/>
            <a:r>
              <a:rPr lang="en-US" dirty="0" smtClean="0"/>
              <a:t>Detection time similar to THC (hours)</a:t>
            </a:r>
          </a:p>
          <a:p>
            <a:endParaRPr lang="en-US" dirty="0" smtClean="0"/>
          </a:p>
          <a:p>
            <a:r>
              <a:rPr lang="en-US" dirty="0" smtClean="0"/>
              <a:t>Inactive metabolite:  </a:t>
            </a:r>
            <a:r>
              <a:rPr lang="en-US" dirty="0" err="1" smtClean="0"/>
              <a:t>Carboxy</a:t>
            </a:r>
            <a:r>
              <a:rPr lang="en-US" dirty="0" smtClean="0"/>
              <a:t>-THC</a:t>
            </a:r>
          </a:p>
          <a:p>
            <a:pPr lvl="1"/>
            <a:r>
              <a:rPr lang="en-US" dirty="0" smtClean="0"/>
              <a:t>Rises slowly and plateaus around 4 hours</a:t>
            </a:r>
          </a:p>
          <a:p>
            <a:pPr lvl="1"/>
            <a:r>
              <a:rPr lang="en-US" dirty="0" smtClean="0"/>
              <a:t>Can be detected for days post-use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Cabsorption.JPG"/>
          <p:cNvPicPr>
            <a:picLocks noChangeAspect="1"/>
          </p:cNvPicPr>
          <p:nvPr/>
        </p:nvPicPr>
        <p:blipFill>
          <a:blip r:embed="rId2" cstate="print"/>
          <a:srcRect b="41111"/>
          <a:stretch>
            <a:fillRect/>
          </a:stretch>
        </p:blipFill>
        <p:spPr>
          <a:xfrm>
            <a:off x="1447800" y="1905000"/>
            <a:ext cx="6521393" cy="441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Pharmacokinetics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655022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by </a:t>
            </a:r>
            <a:r>
              <a:rPr lang="en-US" sz="1400" dirty="0" err="1" smtClean="0"/>
              <a:t>Huestis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Duration of Effects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>
                <a:srgbClr val="1A1F0B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1A1F0B"/>
                </a:solidFill>
              </a:rPr>
              <a:t>Effects from smoking are felt within minutes</a:t>
            </a:r>
          </a:p>
          <a:p>
            <a:pPr eaLnBrk="1" hangingPunct="1">
              <a:buClr>
                <a:srgbClr val="1A1F0B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1A1F0B"/>
                </a:solidFill>
              </a:rPr>
              <a:t>Effects reach their peak in 10-30 minutes</a:t>
            </a:r>
          </a:p>
          <a:p>
            <a:pPr eaLnBrk="1" hangingPunct="1">
              <a:buClr>
                <a:srgbClr val="1A1F0B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1A1F0B"/>
                </a:solidFill>
              </a:rPr>
              <a:t>Most users experience a “high” that last about 2-3 hours</a:t>
            </a:r>
          </a:p>
          <a:p>
            <a:pPr eaLnBrk="1" hangingPunct="1">
              <a:buClr>
                <a:srgbClr val="1A1F0B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1A1F0B"/>
                </a:solidFill>
              </a:rPr>
              <a:t>Most behavioral and physiological effects last 3-6 hours after drug use</a:t>
            </a:r>
          </a:p>
          <a:p>
            <a:pPr eaLnBrk="1" hangingPunct="1">
              <a:buClr>
                <a:srgbClr val="1A1F0B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1A1F0B"/>
                </a:solidFill>
              </a:rPr>
              <a:t>Researchers have shown that some residual effects may last up to 24 hours</a:t>
            </a:r>
          </a:p>
          <a:p>
            <a:pPr eaLnBrk="1" hangingPunct="1">
              <a:buClr>
                <a:srgbClr val="1A1F0B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1A1F0B"/>
                </a:solidFill>
              </a:rPr>
              <a:t>Psychomotor impairment can persist after the perceived high has dissipated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Psychological Effects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Euphoria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Relaxation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Altered time and space perception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Lack of concentration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Impaired memory/learning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Mood changes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Disorientation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Sense of well-being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Drowsiness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3625</Words>
  <Application>Microsoft Office PowerPoint</Application>
  <PresentationFormat>On-screen Show (4:3)</PresentationFormat>
  <Paragraphs>725</Paragraphs>
  <Slides>56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Median</vt:lpstr>
      <vt:lpstr>Practical Solutions to Toxicology Issues in DUI Cases</vt:lpstr>
      <vt:lpstr>Toxicology Topics </vt:lpstr>
      <vt:lpstr>Cannabis and Driving Impairment</vt:lpstr>
      <vt:lpstr>Absorption</vt:lpstr>
      <vt:lpstr>Distribution</vt:lpstr>
      <vt:lpstr>Metabolism/Elimination</vt:lpstr>
      <vt:lpstr>Pharmacokinetics</vt:lpstr>
      <vt:lpstr>Duration of Effects</vt:lpstr>
      <vt:lpstr>Psychological Effects</vt:lpstr>
      <vt:lpstr>Physiological effects</vt:lpstr>
      <vt:lpstr>DRE Profile</vt:lpstr>
      <vt:lpstr>2007-2009 DRE cases</vt:lpstr>
      <vt:lpstr>Summary</vt:lpstr>
      <vt:lpstr>Summary</vt:lpstr>
      <vt:lpstr>Other signs of use</vt:lpstr>
      <vt:lpstr>Drug Interactions</vt:lpstr>
      <vt:lpstr>Cannabis and Driving</vt:lpstr>
      <vt:lpstr>Driving Studies</vt:lpstr>
      <vt:lpstr>THC and SFSTs</vt:lpstr>
      <vt:lpstr>THC and SFSTs continued</vt:lpstr>
      <vt:lpstr>Residual THC in blood</vt:lpstr>
      <vt:lpstr>Residual THC in blood continued</vt:lpstr>
      <vt:lpstr>Tolerance and chronic marijuana users</vt:lpstr>
      <vt:lpstr>Chronic users</vt:lpstr>
      <vt:lpstr>Marijuana Misconceptions</vt:lpstr>
      <vt:lpstr>THC and Retrograde Analysis?</vt:lpstr>
      <vt:lpstr>THC Stability in blood</vt:lpstr>
      <vt:lpstr>Sample selection</vt:lpstr>
      <vt:lpstr>Interpretation of blood results</vt:lpstr>
      <vt:lpstr>Case Approach</vt:lpstr>
      <vt:lpstr>Conclusions</vt:lpstr>
      <vt:lpstr>Conclusions </vt:lpstr>
      <vt:lpstr>WA State Initiative-502</vt:lpstr>
      <vt:lpstr>Marijuana Legalization  </vt:lpstr>
      <vt:lpstr>Driving Under the Influence (RCW 46.61.502/3)</vt:lpstr>
      <vt:lpstr>THC per se laws </vt:lpstr>
      <vt:lpstr>Slide 37</vt:lpstr>
      <vt:lpstr>Demographics</vt:lpstr>
      <vt:lpstr>Delta9-THC results:   Raw data </vt:lpstr>
      <vt:lpstr>Carboxy-THC results:   Raw data </vt:lpstr>
      <vt:lpstr>THC concentrations (normalized 2009-2012)</vt:lpstr>
      <vt:lpstr>THC concentrations above per se 5 ng/mL  </vt:lpstr>
      <vt:lpstr> Combined Alc/Drug use in Marijuana cases  </vt:lpstr>
      <vt:lpstr> Concentration of Alcohol in Marijuana cases  </vt:lpstr>
      <vt:lpstr>Other drug use in Marijuana cases  </vt:lpstr>
      <vt:lpstr>Zolpidem and Driving</vt:lpstr>
      <vt:lpstr>Zolpidem</vt:lpstr>
      <vt:lpstr>Pharmocokinetics</vt:lpstr>
      <vt:lpstr>Effects of zolpidem</vt:lpstr>
      <vt:lpstr>Signs and symptoms</vt:lpstr>
      <vt:lpstr>DRE indicators </vt:lpstr>
      <vt:lpstr>Driving behaviors</vt:lpstr>
      <vt:lpstr>Sleep driving</vt:lpstr>
      <vt:lpstr>Sleep driving vs Impaired by zolpidem</vt:lpstr>
      <vt:lpstr>Other toxicology topics</vt:lpstr>
      <vt:lpstr>Questions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and driving impairment</dc:title>
  <dc:creator>Shawna</dc:creator>
  <cp:lastModifiedBy>Washington State Patrol</cp:lastModifiedBy>
  <cp:revision>1028</cp:revision>
  <dcterms:created xsi:type="dcterms:W3CDTF">2009-04-26T16:40:20Z</dcterms:created>
  <dcterms:modified xsi:type="dcterms:W3CDTF">2014-04-28T22:13:00Z</dcterms:modified>
</cp:coreProperties>
</file>